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7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4" r:id="rId14"/>
    <p:sldId id="267" r:id="rId15"/>
    <p:sldId id="268" r:id="rId16"/>
    <p:sldId id="275" r:id="rId17"/>
    <p:sldId id="278" r:id="rId18"/>
    <p:sldId id="276" r:id="rId19"/>
    <p:sldId id="269" r:id="rId20"/>
    <p:sldId id="270" r:id="rId21"/>
    <p:sldId id="271" r:id="rId22"/>
    <p:sldId id="272" r:id="rId23"/>
    <p:sldId id="273" r:id="rId24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83FC4A-0575-4868-963E-CE22E6D86DF3}" v="11" dt="2026-02-24T23:28:35.6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4" d="100"/>
          <a:sy n="74" d="100"/>
        </p:scale>
        <p:origin x="3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raa" userId="41c03c27-3bf3-4cd6-a73f-16dc41d5d1aa" providerId="ADAL" clId="{9F0B25E8-3CDA-4FED-8A85-592ED13DF8E5}"/>
    <pc:docChg chg="undo custSel addSld modSld">
      <pc:chgData name="Israa" userId="41c03c27-3bf3-4cd6-a73f-16dc41d5d1aa" providerId="ADAL" clId="{9F0B25E8-3CDA-4FED-8A85-592ED13DF8E5}" dt="2026-02-24T23:28:43.749" v="272" actId="1076"/>
      <pc:docMkLst>
        <pc:docMk/>
      </pc:docMkLst>
      <pc:sldChg chg="modSp mod">
        <pc:chgData name="Israa" userId="41c03c27-3bf3-4cd6-a73f-16dc41d5d1aa" providerId="ADAL" clId="{9F0B25E8-3CDA-4FED-8A85-592ED13DF8E5}" dt="2026-02-20T21:54:12.316" v="46"/>
        <pc:sldMkLst>
          <pc:docMk/>
          <pc:sldMk cId="0" sldId="259"/>
        </pc:sldMkLst>
        <pc:spChg chg="mod">
          <ac:chgData name="Israa" userId="41c03c27-3bf3-4cd6-a73f-16dc41d5d1aa" providerId="ADAL" clId="{9F0B25E8-3CDA-4FED-8A85-592ED13DF8E5}" dt="2026-02-20T21:54:12.316" v="46"/>
          <ac:spMkLst>
            <pc:docMk/>
            <pc:sldMk cId="0" sldId="259"/>
            <ac:spMk id="13" creationId="{00000000-0000-0000-0000-000000000000}"/>
          </ac:spMkLst>
        </pc:spChg>
      </pc:sldChg>
      <pc:sldChg chg="addSp modSp mod">
        <pc:chgData name="Israa" userId="41c03c27-3bf3-4cd6-a73f-16dc41d5d1aa" providerId="ADAL" clId="{9F0B25E8-3CDA-4FED-8A85-592ED13DF8E5}" dt="2026-02-22T18:44:25.291" v="245" actId="1076"/>
        <pc:sldMkLst>
          <pc:docMk/>
          <pc:sldMk cId="0" sldId="267"/>
        </pc:sldMkLst>
        <pc:spChg chg="mod">
          <ac:chgData name="Israa" userId="41c03c27-3bf3-4cd6-a73f-16dc41d5d1aa" providerId="ADAL" clId="{9F0B25E8-3CDA-4FED-8A85-592ED13DF8E5}" dt="2026-02-22T18:44:17.630" v="243" actId="1076"/>
          <ac:spMkLst>
            <pc:docMk/>
            <pc:sldMk cId="0" sldId="267"/>
            <ac:spMk id="9" creationId="{00000000-0000-0000-0000-000000000000}"/>
          </ac:spMkLst>
        </pc:spChg>
        <pc:spChg chg="mod">
          <ac:chgData name="Israa" userId="41c03c27-3bf3-4cd6-a73f-16dc41d5d1aa" providerId="ADAL" clId="{9F0B25E8-3CDA-4FED-8A85-592ED13DF8E5}" dt="2026-02-22T18:44:20.469" v="244" actId="1076"/>
          <ac:spMkLst>
            <pc:docMk/>
            <pc:sldMk cId="0" sldId="267"/>
            <ac:spMk id="10" creationId="{00000000-0000-0000-0000-000000000000}"/>
          </ac:spMkLst>
        </pc:spChg>
        <pc:spChg chg="add mod">
          <ac:chgData name="Israa" userId="41c03c27-3bf3-4cd6-a73f-16dc41d5d1aa" providerId="ADAL" clId="{9F0B25E8-3CDA-4FED-8A85-592ED13DF8E5}" dt="2026-02-22T18:44:25.291" v="245" actId="1076"/>
          <ac:spMkLst>
            <pc:docMk/>
            <pc:sldMk cId="0" sldId="267"/>
            <ac:spMk id="12" creationId="{53D694FF-24E5-BC7C-BB19-47B1F6FD4ED4}"/>
          </ac:spMkLst>
        </pc:spChg>
      </pc:sldChg>
      <pc:sldChg chg="modSp mod">
        <pc:chgData name="Israa" userId="41c03c27-3bf3-4cd6-a73f-16dc41d5d1aa" providerId="ADAL" clId="{9F0B25E8-3CDA-4FED-8A85-592ED13DF8E5}" dt="2026-02-22T18:40:19.474" v="128" actId="20577"/>
        <pc:sldMkLst>
          <pc:docMk/>
          <pc:sldMk cId="0" sldId="268"/>
        </pc:sldMkLst>
        <pc:spChg chg="mod">
          <ac:chgData name="Israa" userId="41c03c27-3bf3-4cd6-a73f-16dc41d5d1aa" providerId="ADAL" clId="{9F0B25E8-3CDA-4FED-8A85-592ED13DF8E5}" dt="2026-02-22T18:40:19.474" v="128" actId="20577"/>
          <ac:spMkLst>
            <pc:docMk/>
            <pc:sldMk cId="0" sldId="268"/>
            <ac:spMk id="20" creationId="{00000000-0000-0000-0000-000000000000}"/>
          </ac:spMkLst>
        </pc:spChg>
      </pc:sldChg>
      <pc:sldChg chg="modSp mod">
        <pc:chgData name="Israa" userId="41c03c27-3bf3-4cd6-a73f-16dc41d5d1aa" providerId="ADAL" clId="{9F0B25E8-3CDA-4FED-8A85-592ED13DF8E5}" dt="2026-02-20T21:56:00.130" v="113" actId="20577"/>
        <pc:sldMkLst>
          <pc:docMk/>
          <pc:sldMk cId="0" sldId="269"/>
        </pc:sldMkLst>
        <pc:spChg chg="mod">
          <ac:chgData name="Israa" userId="41c03c27-3bf3-4cd6-a73f-16dc41d5d1aa" providerId="ADAL" clId="{9F0B25E8-3CDA-4FED-8A85-592ED13DF8E5}" dt="2026-02-20T21:56:00.130" v="113" actId="20577"/>
          <ac:spMkLst>
            <pc:docMk/>
            <pc:sldMk cId="0" sldId="269"/>
            <ac:spMk id="5" creationId="{00000000-0000-0000-0000-000000000000}"/>
          </ac:spMkLst>
        </pc:spChg>
      </pc:sldChg>
      <pc:sldChg chg="addSp delSp modSp mod">
        <pc:chgData name="Israa" userId="41c03c27-3bf3-4cd6-a73f-16dc41d5d1aa" providerId="ADAL" clId="{9F0B25E8-3CDA-4FED-8A85-592ED13DF8E5}" dt="2026-02-22T18:47:43.373" v="267" actId="14100"/>
        <pc:sldMkLst>
          <pc:docMk/>
          <pc:sldMk cId="0" sldId="272"/>
        </pc:sldMkLst>
        <pc:spChg chg="mod">
          <ac:chgData name="Israa" userId="41c03c27-3bf3-4cd6-a73f-16dc41d5d1aa" providerId="ADAL" clId="{9F0B25E8-3CDA-4FED-8A85-592ED13DF8E5}" dt="2026-02-22T18:47:43.373" v="267" actId="14100"/>
          <ac:spMkLst>
            <pc:docMk/>
            <pc:sldMk cId="0" sldId="272"/>
            <ac:spMk id="8" creationId="{00000000-0000-0000-0000-000000000000}"/>
          </ac:spMkLst>
        </pc:spChg>
        <pc:spChg chg="mod">
          <ac:chgData name="Israa" userId="41c03c27-3bf3-4cd6-a73f-16dc41d5d1aa" providerId="ADAL" clId="{9F0B25E8-3CDA-4FED-8A85-592ED13DF8E5}" dt="2026-02-22T18:39:22.768" v="123" actId="20577"/>
          <ac:spMkLst>
            <pc:docMk/>
            <pc:sldMk cId="0" sldId="272"/>
            <ac:spMk id="10" creationId="{00000000-0000-0000-0000-000000000000}"/>
          </ac:spMkLst>
        </pc:spChg>
        <pc:picChg chg="add mod modCrop">
          <ac:chgData name="Israa" userId="41c03c27-3bf3-4cd6-a73f-16dc41d5d1aa" providerId="ADAL" clId="{9F0B25E8-3CDA-4FED-8A85-592ED13DF8E5}" dt="2026-02-22T18:36:59.134" v="120" actId="1076"/>
          <ac:picMkLst>
            <pc:docMk/>
            <pc:sldMk cId="0" sldId="272"/>
            <ac:picMk id="13" creationId="{96F64E9B-40E8-DB4E-3029-C198C1937D0D}"/>
          </ac:picMkLst>
        </pc:picChg>
      </pc:sldChg>
      <pc:sldChg chg="addSp delSp modSp mod">
        <pc:chgData name="Israa" userId="41c03c27-3bf3-4cd6-a73f-16dc41d5d1aa" providerId="ADAL" clId="{9F0B25E8-3CDA-4FED-8A85-592ED13DF8E5}" dt="2026-02-22T18:45:34.570" v="249" actId="1076"/>
        <pc:sldMkLst>
          <pc:docMk/>
          <pc:sldMk cId="420365283" sldId="274"/>
        </pc:sldMkLst>
        <pc:spChg chg="mod">
          <ac:chgData name="Israa" userId="41c03c27-3bf3-4cd6-a73f-16dc41d5d1aa" providerId="ADAL" clId="{9F0B25E8-3CDA-4FED-8A85-592ED13DF8E5}" dt="2026-02-20T21:45:52.694" v="16" actId="20577"/>
          <ac:spMkLst>
            <pc:docMk/>
            <pc:sldMk cId="420365283" sldId="274"/>
            <ac:spMk id="6" creationId="{448E5437-B9C4-7471-DE2F-06A0204C315B}"/>
          </ac:spMkLst>
        </pc:spChg>
        <pc:spChg chg="add mod">
          <ac:chgData name="Israa" userId="41c03c27-3bf3-4cd6-a73f-16dc41d5d1aa" providerId="ADAL" clId="{9F0B25E8-3CDA-4FED-8A85-592ED13DF8E5}" dt="2026-02-22T18:45:34.570" v="249" actId="1076"/>
          <ac:spMkLst>
            <pc:docMk/>
            <pc:sldMk cId="420365283" sldId="274"/>
            <ac:spMk id="11" creationId="{00A8E64B-66DF-D71C-5BA5-93B4B279AAD7}"/>
          </ac:spMkLst>
        </pc:spChg>
        <pc:spChg chg="add mod">
          <ac:chgData name="Israa" userId="41c03c27-3bf3-4cd6-a73f-16dc41d5d1aa" providerId="ADAL" clId="{9F0B25E8-3CDA-4FED-8A85-592ED13DF8E5}" dt="2026-02-20T21:46:36.989" v="29" actId="1076"/>
          <ac:spMkLst>
            <pc:docMk/>
            <pc:sldMk cId="420365283" sldId="274"/>
            <ac:spMk id="14" creationId="{0F9F5C1F-8F9C-6C19-1DE8-FD29CC5F8029}"/>
          </ac:spMkLst>
        </pc:spChg>
        <pc:picChg chg="mod">
          <ac:chgData name="Israa" userId="41c03c27-3bf3-4cd6-a73f-16dc41d5d1aa" providerId="ADAL" clId="{9F0B25E8-3CDA-4FED-8A85-592ED13DF8E5}" dt="2026-02-22T18:45:31.956" v="248" actId="1076"/>
          <ac:picMkLst>
            <pc:docMk/>
            <pc:sldMk cId="420365283" sldId="274"/>
            <ac:picMk id="2" creationId="{04924DBA-F5A6-44DE-E314-1D93DE1446AD}"/>
          </ac:picMkLst>
        </pc:picChg>
      </pc:sldChg>
      <pc:sldChg chg="addSp modSp mod">
        <pc:chgData name="Israa" userId="41c03c27-3bf3-4cd6-a73f-16dc41d5d1aa" providerId="ADAL" clId="{9F0B25E8-3CDA-4FED-8A85-592ED13DF8E5}" dt="2026-02-20T21:46:59.388" v="32" actId="1076"/>
        <pc:sldMkLst>
          <pc:docMk/>
          <pc:sldMk cId="858844258" sldId="275"/>
        </pc:sldMkLst>
        <pc:picChg chg="add mod ord">
          <ac:chgData name="Israa" userId="41c03c27-3bf3-4cd6-a73f-16dc41d5d1aa" providerId="ADAL" clId="{9F0B25E8-3CDA-4FED-8A85-592ED13DF8E5}" dt="2026-02-20T21:46:57.986" v="31" actId="167"/>
          <ac:picMkLst>
            <pc:docMk/>
            <pc:sldMk cId="858844258" sldId="275"/>
            <ac:picMk id="2" creationId="{59AC437B-FFB7-6EF7-C87B-767F493515BD}"/>
          </ac:picMkLst>
        </pc:picChg>
        <pc:picChg chg="mod">
          <ac:chgData name="Israa" userId="41c03c27-3bf3-4cd6-a73f-16dc41d5d1aa" providerId="ADAL" clId="{9F0B25E8-3CDA-4FED-8A85-592ED13DF8E5}" dt="2026-02-20T21:46:59.388" v="32" actId="1076"/>
          <ac:picMkLst>
            <pc:docMk/>
            <pc:sldMk cId="858844258" sldId="275"/>
            <ac:picMk id="11" creationId="{BAE166B1-2899-7998-73CD-0A080B56F959}"/>
          </ac:picMkLst>
        </pc:picChg>
      </pc:sldChg>
      <pc:sldChg chg="addSp modSp mod">
        <pc:chgData name="Israa" userId="41c03c27-3bf3-4cd6-a73f-16dc41d5d1aa" providerId="ADAL" clId="{9F0B25E8-3CDA-4FED-8A85-592ED13DF8E5}" dt="2026-02-20T21:47:12.045" v="37" actId="167"/>
        <pc:sldMkLst>
          <pc:docMk/>
          <pc:sldMk cId="3750204928" sldId="276"/>
        </pc:sldMkLst>
        <pc:picChg chg="add ord">
          <ac:chgData name="Israa" userId="41c03c27-3bf3-4cd6-a73f-16dc41d5d1aa" providerId="ADAL" clId="{9F0B25E8-3CDA-4FED-8A85-592ED13DF8E5}" dt="2026-02-20T21:47:12.045" v="37" actId="167"/>
          <ac:picMkLst>
            <pc:docMk/>
            <pc:sldMk cId="3750204928" sldId="276"/>
            <ac:picMk id="2" creationId="{A76E992F-19B7-0612-ED83-42FD05B17513}"/>
          </ac:picMkLst>
        </pc:picChg>
        <pc:picChg chg="ord">
          <ac:chgData name="Israa" userId="41c03c27-3bf3-4cd6-a73f-16dc41d5d1aa" providerId="ADAL" clId="{9F0B25E8-3CDA-4FED-8A85-592ED13DF8E5}" dt="2026-02-20T21:47:08.678" v="35" actId="167"/>
          <ac:picMkLst>
            <pc:docMk/>
            <pc:sldMk cId="3750204928" sldId="276"/>
            <ac:picMk id="5" creationId="{034E81E6-120E-D639-EDF8-E080ABFC757A}"/>
          </ac:picMkLst>
        </pc:picChg>
      </pc:sldChg>
      <pc:sldChg chg="addSp modSp mod">
        <pc:chgData name="Israa" userId="41c03c27-3bf3-4cd6-a73f-16dc41d5d1aa" providerId="ADAL" clId="{9F0B25E8-3CDA-4FED-8A85-592ED13DF8E5}" dt="2026-02-22T18:46:15.664" v="250" actId="732"/>
        <pc:sldMkLst>
          <pc:docMk/>
          <pc:sldMk cId="3813573786" sldId="278"/>
        </pc:sldMkLst>
        <pc:picChg chg="add ord">
          <ac:chgData name="Israa" userId="41c03c27-3bf3-4cd6-a73f-16dc41d5d1aa" providerId="ADAL" clId="{9F0B25E8-3CDA-4FED-8A85-592ED13DF8E5}" dt="2026-02-20T21:47:04.993" v="34" actId="167"/>
          <ac:picMkLst>
            <pc:docMk/>
            <pc:sldMk cId="3813573786" sldId="278"/>
            <ac:picMk id="2" creationId="{28F14AAF-6B4E-A2DE-6E68-DC5664290AF4}"/>
          </ac:picMkLst>
        </pc:picChg>
        <pc:picChg chg="mod modCrop">
          <ac:chgData name="Israa" userId="41c03c27-3bf3-4cd6-a73f-16dc41d5d1aa" providerId="ADAL" clId="{9F0B25E8-3CDA-4FED-8A85-592ED13DF8E5}" dt="2026-02-22T18:46:15.664" v="250" actId="732"/>
          <ac:picMkLst>
            <pc:docMk/>
            <pc:sldMk cId="3813573786" sldId="278"/>
            <ac:picMk id="6" creationId="{9C45CD64-4580-4FF9-C8A8-B9EAD97BCAEE}"/>
          </ac:picMkLst>
        </pc:picChg>
      </pc:sldChg>
      <pc:sldChg chg="addSp modSp new mod">
        <pc:chgData name="Israa" userId="41c03c27-3bf3-4cd6-a73f-16dc41d5d1aa" providerId="ADAL" clId="{9F0B25E8-3CDA-4FED-8A85-592ED13DF8E5}" dt="2026-02-24T23:28:43.749" v="272" actId="1076"/>
        <pc:sldMkLst>
          <pc:docMk/>
          <pc:sldMk cId="1360358224" sldId="279"/>
        </pc:sldMkLst>
        <pc:picChg chg="add mod">
          <ac:chgData name="Israa" userId="41c03c27-3bf3-4cd6-a73f-16dc41d5d1aa" providerId="ADAL" clId="{9F0B25E8-3CDA-4FED-8A85-592ED13DF8E5}" dt="2026-02-24T23:28:43.749" v="272" actId="1076"/>
          <ac:picMkLst>
            <pc:docMk/>
            <pc:sldMk cId="1360358224" sldId="279"/>
            <ac:picMk id="2" creationId="{A2518FF2-082F-80F8-2ED8-89D5219DC0E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9750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13C2A-0FC2-7011-5C32-2632B3453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FEA4AB-0237-4C0C-049E-C799A2525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90C472-D9C8-0C2E-F225-6A30B71A0F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E4F51-B7FA-DC5D-161F-4FEAE96B7A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775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hyperlink" Target="https://www.damacademy.com/register" TargetMode="External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BDEF52C-0D8C-2C09-D480-2A96810AE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3738086" y="1974449"/>
            <a:ext cx="20196810" cy="70574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5558"/>
              </a:lnSpc>
              <a:buNone/>
            </a:pPr>
            <a:r>
              <a:rPr lang="en-US" sz="4275" b="1" dirty="0">
                <a:solidFill>
                  <a:srgbClr val="00206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Master Your OET Success Journey</a:t>
            </a:r>
            <a:endParaRPr lang="en-US" sz="4275" dirty="0"/>
          </a:p>
        </p:txBody>
      </p:sp>
      <p:sp>
        <p:nvSpPr>
          <p:cNvPr id="4" name="Text 1"/>
          <p:cNvSpPr/>
          <p:nvPr/>
        </p:nvSpPr>
        <p:spPr>
          <a:xfrm>
            <a:off x="-2885164" y="3778836"/>
            <a:ext cx="17693640" cy="4457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510"/>
              </a:lnSpc>
              <a:buNone/>
            </a:pPr>
            <a:r>
              <a:rPr lang="en-US" sz="2700" dirty="0">
                <a:solidFill>
                  <a:srgbClr val="212121"/>
                </a:solidFill>
                <a:latin typeface="OpenSans-Regular" pitchFamily="34" charset="0"/>
                <a:ea typeface="OpenSans-Regular" pitchFamily="34" charset="-122"/>
                <a:cs typeface="OpenSans-Regular" pitchFamily="34" charset="-120"/>
              </a:rPr>
              <a:t>Complete Guide for Healthcare Professionals</a:t>
            </a:r>
            <a:endParaRPr lang="en-US" sz="2700" dirty="0"/>
          </a:p>
        </p:txBody>
      </p:sp>
      <p:sp>
        <p:nvSpPr>
          <p:cNvPr id="5" name="Text 2"/>
          <p:cNvSpPr/>
          <p:nvPr/>
        </p:nvSpPr>
        <p:spPr>
          <a:xfrm>
            <a:off x="325279" y="6229350"/>
            <a:ext cx="12070080" cy="2095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650" i="1" dirty="0">
                <a:solidFill>
                  <a:srgbClr val="212121"/>
                </a:solidFill>
                <a:latin typeface="OpenSans-Regular" pitchFamily="34" charset="0"/>
                <a:ea typeface="OpenSans-Regular" pitchFamily="34" charset="-122"/>
                <a:cs typeface="OpenSans-Regular" pitchFamily="34" charset="-120"/>
              </a:rPr>
              <a:t>Your Gateway to International Healthcare Success</a:t>
            </a:r>
            <a:endParaRPr lang="en-US" sz="16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865263"/>
            <a:ext cx="3815953" cy="368959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3564791" y="647700"/>
            <a:ext cx="20299680" cy="52119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104"/>
              </a:lnSpc>
              <a:buNone/>
            </a:pPr>
            <a:r>
              <a:rPr lang="en-US" sz="3600" b="1" dirty="0">
                <a:solidFill>
                  <a:srgbClr val="162059"/>
                </a:solidFill>
                <a:latin typeface="Noto Sans JP" pitchFamily="34" charset="0"/>
                <a:ea typeface="Noto Sans JP" pitchFamily="34" charset="-122"/>
                <a:cs typeface="Noto Sans JP" pitchFamily="34" charset="-120"/>
              </a:rPr>
              <a:t>Speaking = Professional Communication</a:t>
            </a:r>
            <a:endParaRPr lang="en-US" sz="3600" dirty="0"/>
          </a:p>
        </p:txBody>
      </p:sp>
      <p:sp>
        <p:nvSpPr>
          <p:cNvPr id="5" name="Text 1"/>
          <p:cNvSpPr/>
          <p:nvPr/>
        </p:nvSpPr>
        <p:spPr>
          <a:xfrm>
            <a:off x="6686550" y="2171700"/>
            <a:ext cx="5200650" cy="47550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744"/>
              </a:lnSpc>
              <a:buNone/>
            </a:pPr>
            <a:r>
              <a:rPr lang="en-US" sz="2925" dirty="0">
                <a:solidFill>
                  <a:srgbClr val="404040"/>
                </a:solidFill>
                <a:latin typeface="Noto Sans JP" pitchFamily="34" charset="0"/>
                <a:ea typeface="Noto Sans JP" pitchFamily="34" charset="-122"/>
                <a:cs typeface="Noto Sans JP" pitchFamily="34" charset="-120"/>
              </a:rPr>
              <a:t>2 roleplays</a:t>
            </a:r>
            <a:endParaRPr lang="en-US" sz="2925" dirty="0"/>
          </a:p>
        </p:txBody>
      </p:sp>
      <p:sp>
        <p:nvSpPr>
          <p:cNvPr id="6" name="Text 2"/>
          <p:cNvSpPr/>
          <p:nvPr/>
        </p:nvSpPr>
        <p:spPr>
          <a:xfrm>
            <a:off x="6686550" y="3038475"/>
            <a:ext cx="7578090" cy="47550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744"/>
              </a:lnSpc>
              <a:buNone/>
            </a:pPr>
            <a:r>
              <a:rPr lang="en-US" sz="2925" dirty="0">
                <a:solidFill>
                  <a:srgbClr val="404040"/>
                </a:solidFill>
                <a:latin typeface="Noto Sans JP" pitchFamily="34" charset="0"/>
                <a:ea typeface="Noto Sans JP" pitchFamily="34" charset="-122"/>
                <a:cs typeface="Noto Sans JP" pitchFamily="34" charset="-120"/>
              </a:rPr>
              <a:t>Empathy + clarity</a:t>
            </a:r>
            <a:endParaRPr lang="en-US" sz="2925" dirty="0"/>
          </a:p>
        </p:txBody>
      </p:sp>
      <p:sp>
        <p:nvSpPr>
          <p:cNvPr id="7" name="Text 3"/>
          <p:cNvSpPr/>
          <p:nvPr/>
        </p:nvSpPr>
        <p:spPr>
          <a:xfrm>
            <a:off x="6686550" y="3914775"/>
            <a:ext cx="7132320" cy="47550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744"/>
              </a:lnSpc>
              <a:buNone/>
            </a:pPr>
            <a:r>
              <a:rPr lang="en-US" sz="2925" dirty="0">
                <a:solidFill>
                  <a:srgbClr val="404040"/>
                </a:solidFill>
                <a:latin typeface="Noto Sans JP" pitchFamily="34" charset="0"/>
                <a:ea typeface="Noto Sans JP" pitchFamily="34" charset="-122"/>
                <a:cs typeface="Noto Sans JP" pitchFamily="34" charset="-120"/>
              </a:rPr>
              <a:t>Not memorization</a:t>
            </a:r>
            <a:endParaRPr lang="en-US" sz="2925" dirty="0"/>
          </a:p>
        </p:txBody>
      </p:sp>
      <p:sp>
        <p:nvSpPr>
          <p:cNvPr id="8" name="Text 4"/>
          <p:cNvSpPr/>
          <p:nvPr/>
        </p:nvSpPr>
        <p:spPr>
          <a:xfrm>
            <a:off x="6686550" y="4781550"/>
            <a:ext cx="9361170" cy="47550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744"/>
              </a:lnSpc>
              <a:buNone/>
            </a:pPr>
            <a:r>
              <a:rPr lang="en-US" sz="2925" dirty="0">
                <a:solidFill>
                  <a:srgbClr val="404040"/>
                </a:solidFill>
                <a:latin typeface="Noto Sans JP" pitchFamily="34" charset="0"/>
                <a:ea typeface="Noto Sans JP" pitchFamily="34" charset="-122"/>
                <a:cs typeface="Noto Sans JP" pitchFamily="34" charset="-120"/>
              </a:rPr>
              <a:t>Natural communication</a:t>
            </a:r>
            <a:endParaRPr lang="en-US" sz="29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5655" y="1865263"/>
            <a:ext cx="3072259" cy="3106638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216914" y="647700"/>
            <a:ext cx="8092440" cy="6743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5310"/>
              </a:lnSpc>
              <a:buNone/>
            </a:pPr>
            <a:r>
              <a:rPr lang="en-US" sz="4425" b="1" dirty="0">
                <a:solidFill>
                  <a:srgbClr val="1A2A5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Target Score</a:t>
            </a:r>
            <a:endParaRPr lang="en-US" sz="4425" dirty="0"/>
          </a:p>
        </p:txBody>
      </p:sp>
      <p:sp>
        <p:nvSpPr>
          <p:cNvPr id="5" name="Text 1"/>
          <p:cNvSpPr/>
          <p:nvPr/>
        </p:nvSpPr>
        <p:spPr>
          <a:xfrm>
            <a:off x="6686550" y="2286000"/>
            <a:ext cx="10001250" cy="45333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570"/>
              </a:lnSpc>
              <a:buNone/>
            </a:pPr>
            <a:r>
              <a:rPr lang="en-US" sz="2625" dirty="0">
                <a:solidFill>
                  <a:srgbClr val="3333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Minimum B in all subtests</a:t>
            </a:r>
            <a:endParaRPr lang="en-US" sz="2625" dirty="0"/>
          </a:p>
        </p:txBody>
      </p:sp>
      <p:sp>
        <p:nvSpPr>
          <p:cNvPr id="6" name="Text 2"/>
          <p:cNvSpPr/>
          <p:nvPr/>
        </p:nvSpPr>
        <p:spPr>
          <a:xfrm>
            <a:off x="6686550" y="3200400"/>
            <a:ext cx="6995160" cy="44038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468"/>
              </a:lnSpc>
              <a:buNone/>
            </a:pPr>
            <a:r>
              <a:rPr lang="en-US" sz="2550" dirty="0">
                <a:solidFill>
                  <a:srgbClr val="3333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Depends on country</a:t>
            </a:r>
            <a:endParaRPr lang="en-US" sz="2550" dirty="0"/>
          </a:p>
        </p:txBody>
      </p:sp>
      <p:sp>
        <p:nvSpPr>
          <p:cNvPr id="7" name="Text 3"/>
          <p:cNvSpPr/>
          <p:nvPr/>
        </p:nvSpPr>
        <p:spPr>
          <a:xfrm>
            <a:off x="6686550" y="4133850"/>
            <a:ext cx="8938260" cy="44038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468"/>
              </a:lnSpc>
              <a:buNone/>
            </a:pPr>
            <a:r>
              <a:rPr lang="en-US" sz="2550" dirty="0">
                <a:solidFill>
                  <a:srgbClr val="333333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No compensation allowed</a:t>
            </a:r>
            <a:endParaRPr lang="en-US" sz="2550" dirty="0"/>
          </a:p>
        </p:txBody>
      </p:sp>
      <p:sp>
        <p:nvSpPr>
          <p:cNvPr id="8" name="Text 4"/>
          <p:cNvSpPr/>
          <p:nvPr/>
        </p:nvSpPr>
        <p:spPr>
          <a:xfrm>
            <a:off x="-2098893" y="5743575"/>
            <a:ext cx="17282160" cy="46627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672"/>
              </a:lnSpc>
              <a:buNone/>
            </a:pPr>
            <a:r>
              <a:rPr lang="en-US" sz="2700" i="1" dirty="0">
                <a:solidFill>
                  <a:srgbClr val="1A7576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Every subtest must achieve Grade B minimum</a:t>
            </a:r>
            <a:endParaRPr lang="en-US" sz="27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-1075908" y="533400"/>
            <a:ext cx="15026640" cy="65737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5177"/>
              </a:lnSpc>
              <a:buNone/>
            </a:pPr>
            <a:r>
              <a:rPr lang="en-US" sz="4350" b="1" dirty="0">
                <a:solidFill>
                  <a:srgbClr val="122B5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The 5 Biggest Mistakes</a:t>
            </a:r>
            <a:endParaRPr lang="en-US" sz="4350" dirty="0"/>
          </a:p>
        </p:txBody>
      </p:sp>
      <p:sp>
        <p:nvSpPr>
          <p:cNvPr id="4" name="Text 1"/>
          <p:cNvSpPr/>
          <p:nvPr/>
        </p:nvSpPr>
        <p:spPr>
          <a:xfrm>
            <a:off x="1990725" y="1781175"/>
            <a:ext cx="10157460" cy="54069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4257"/>
              </a:lnSpc>
              <a:buNone/>
            </a:pPr>
            <a:r>
              <a:rPr lang="en-US" sz="3225" dirty="0">
                <a:solidFill>
                  <a:srgbClr val="2B2B2B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1. No clear strategy</a:t>
            </a:r>
            <a:endParaRPr lang="en-US" sz="3225" dirty="0"/>
          </a:p>
        </p:txBody>
      </p:sp>
      <p:sp>
        <p:nvSpPr>
          <p:cNvPr id="5" name="Text 2"/>
          <p:cNvSpPr/>
          <p:nvPr/>
        </p:nvSpPr>
        <p:spPr>
          <a:xfrm>
            <a:off x="1990725" y="2619375"/>
            <a:ext cx="12908280" cy="55319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4356"/>
              </a:lnSpc>
              <a:buNone/>
            </a:pPr>
            <a:r>
              <a:rPr lang="en-US" sz="3300" dirty="0">
                <a:solidFill>
                  <a:srgbClr val="2B2B2B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2. Ignoring time pressure</a:t>
            </a:r>
            <a:endParaRPr lang="en-US" sz="3300" dirty="0"/>
          </a:p>
        </p:txBody>
      </p:sp>
      <p:sp>
        <p:nvSpPr>
          <p:cNvPr id="6" name="Text 3"/>
          <p:cNvSpPr/>
          <p:nvPr/>
        </p:nvSpPr>
        <p:spPr>
          <a:xfrm>
            <a:off x="1990725" y="3457575"/>
            <a:ext cx="12908280" cy="55319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4356"/>
              </a:lnSpc>
              <a:buNone/>
            </a:pPr>
            <a:r>
              <a:rPr lang="en-US" sz="3300" dirty="0">
                <a:solidFill>
                  <a:srgbClr val="2B2B2B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3. Poor writing structure</a:t>
            </a:r>
            <a:endParaRPr lang="en-US" sz="3300" dirty="0"/>
          </a:p>
        </p:txBody>
      </p:sp>
      <p:sp>
        <p:nvSpPr>
          <p:cNvPr id="7" name="Text 4"/>
          <p:cNvSpPr/>
          <p:nvPr/>
        </p:nvSpPr>
        <p:spPr>
          <a:xfrm>
            <a:off x="1990725" y="4295775"/>
            <a:ext cx="10896600" cy="55319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4356"/>
              </a:lnSpc>
              <a:buNone/>
            </a:pPr>
            <a:r>
              <a:rPr lang="en-US" sz="3300" dirty="0">
                <a:solidFill>
                  <a:srgbClr val="2B2B2B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4. Memorized speaking</a:t>
            </a:r>
            <a:endParaRPr lang="en-US" sz="3300" dirty="0"/>
          </a:p>
        </p:txBody>
      </p:sp>
      <p:sp>
        <p:nvSpPr>
          <p:cNvPr id="8" name="Text 5"/>
          <p:cNvSpPr/>
          <p:nvPr/>
        </p:nvSpPr>
        <p:spPr>
          <a:xfrm>
            <a:off x="1990725" y="5124450"/>
            <a:ext cx="12405360" cy="55319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4356"/>
              </a:lnSpc>
              <a:buNone/>
            </a:pPr>
            <a:r>
              <a:rPr lang="en-US" sz="3300" dirty="0">
                <a:solidFill>
                  <a:srgbClr val="2B2B2B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5. No mock exam practice</a:t>
            </a:r>
            <a:endParaRPr lang="en-US" sz="3300" dirty="0"/>
          </a:p>
        </p:txBody>
      </p:sp>
      <p:sp>
        <p:nvSpPr>
          <p:cNvPr id="9" name="Text 6"/>
          <p:cNvSpPr/>
          <p:nvPr/>
        </p:nvSpPr>
        <p:spPr>
          <a:xfrm>
            <a:off x="-789682" y="6019800"/>
            <a:ext cx="14401800" cy="38397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024"/>
              </a:lnSpc>
              <a:buNone/>
            </a:pPr>
            <a:r>
              <a:rPr lang="en-US" sz="2100" i="1" dirty="0">
                <a:solidFill>
                  <a:srgbClr val="8B000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Avoid these pitfalls and secure your success!</a:t>
            </a:r>
            <a:endParaRPr lang="en-US" sz="21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9CE1E9-D62D-2D9E-CBC8-22B0A5AB5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04924DBA-F5A6-44DE-E314-1D93DE144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D9065CFE-D57D-322F-E076-B5C8DD55B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079" y="6048673"/>
            <a:ext cx="938659" cy="637729"/>
          </a:xfrm>
          <a:prstGeom prst="rect">
            <a:avLst/>
          </a:prstGeom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13D42920-D01D-EB37-0A53-FB42EF923DE3}"/>
              </a:ext>
            </a:extLst>
          </p:cNvPr>
          <p:cNvSpPr/>
          <p:nvPr/>
        </p:nvSpPr>
        <p:spPr>
          <a:xfrm>
            <a:off x="629588" y="542925"/>
            <a:ext cx="11521440" cy="6401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5040"/>
              </a:lnSpc>
              <a:buNone/>
            </a:pPr>
            <a:r>
              <a:rPr lang="en-US" sz="4200" b="1" dirty="0">
                <a:solidFill>
                  <a:srgbClr val="FBC9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Why Learn With Us?</a:t>
            </a:r>
            <a:endParaRPr lang="en-US" sz="4200" dirty="0"/>
          </a:p>
        </p:txBody>
      </p:sp>
      <p:sp>
        <p:nvSpPr>
          <p:cNvPr id="6" name="Text 1">
            <a:extLst>
              <a:ext uri="{FF2B5EF4-FFF2-40B4-BE49-F238E27FC236}">
                <a16:creationId xmlns:a16="http://schemas.microsoft.com/office/drawing/2014/main" id="{448E5437-B9C4-7471-DE2F-06A0204C315B}"/>
              </a:ext>
            </a:extLst>
          </p:cNvPr>
          <p:cNvSpPr/>
          <p:nvPr/>
        </p:nvSpPr>
        <p:spPr>
          <a:xfrm>
            <a:off x="-300558" y="5429250"/>
            <a:ext cx="7600950" cy="45333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570"/>
              </a:lnSpc>
              <a:buNone/>
            </a:pPr>
            <a:r>
              <a:rPr lang="en-US" sz="2625" b="1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Dr Ahmad </a:t>
            </a:r>
            <a:r>
              <a:rPr lang="en-US" sz="2625" b="1" dirty="0" err="1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Magableh</a:t>
            </a:r>
            <a:endParaRPr lang="en-US" sz="2625" dirty="0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F3A5D27A-CE9B-205D-B233-D24FA1A7DF71}"/>
              </a:ext>
            </a:extLst>
          </p:cNvPr>
          <p:cNvSpPr/>
          <p:nvPr/>
        </p:nvSpPr>
        <p:spPr>
          <a:xfrm>
            <a:off x="1363950" y="5067300"/>
            <a:ext cx="4011930" cy="32399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552"/>
              </a:lnSpc>
              <a:buNone/>
            </a:pPr>
            <a:r>
              <a:rPr lang="en-US" sz="2025" b="1" dirty="0">
                <a:solidFill>
                  <a:srgbClr val="FBC9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OET Professor</a:t>
            </a:r>
            <a:endParaRPr lang="en-US" sz="2025" dirty="0"/>
          </a:p>
        </p:txBody>
      </p:sp>
      <p:sp>
        <p:nvSpPr>
          <p:cNvPr id="8" name="Text 3">
            <a:extLst>
              <a:ext uri="{FF2B5EF4-FFF2-40B4-BE49-F238E27FC236}">
                <a16:creationId xmlns:a16="http://schemas.microsoft.com/office/drawing/2014/main" id="{777E67C1-DD7F-D7CB-85DE-C974BE2BAB23}"/>
              </a:ext>
            </a:extLst>
          </p:cNvPr>
          <p:cNvSpPr/>
          <p:nvPr/>
        </p:nvSpPr>
        <p:spPr>
          <a:xfrm>
            <a:off x="7115175" y="2457450"/>
            <a:ext cx="8549640" cy="4857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825"/>
              </a:lnSpc>
              <a:buNone/>
            </a:pPr>
            <a:r>
              <a:rPr lang="en-US" sz="2550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Recorded Lectures</a:t>
            </a:r>
            <a:endParaRPr lang="en-US" sz="2550" dirty="0"/>
          </a:p>
        </p:txBody>
      </p:sp>
      <p:sp>
        <p:nvSpPr>
          <p:cNvPr id="9" name="Text 4">
            <a:extLst>
              <a:ext uri="{FF2B5EF4-FFF2-40B4-BE49-F238E27FC236}">
                <a16:creationId xmlns:a16="http://schemas.microsoft.com/office/drawing/2014/main" id="{52FF3D90-5701-411B-154E-D91005FE617F}"/>
              </a:ext>
            </a:extLst>
          </p:cNvPr>
          <p:cNvSpPr/>
          <p:nvPr/>
        </p:nvSpPr>
        <p:spPr>
          <a:xfrm>
            <a:off x="7115175" y="3657600"/>
            <a:ext cx="7772400" cy="4857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825"/>
              </a:lnSpc>
              <a:buNone/>
            </a:pPr>
            <a:r>
              <a:rPr lang="en-US" sz="2550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Real exam simulation</a:t>
            </a:r>
            <a:endParaRPr lang="en-US" sz="2550" dirty="0"/>
          </a:p>
        </p:txBody>
      </p:sp>
      <p:sp>
        <p:nvSpPr>
          <p:cNvPr id="10" name="Text 5">
            <a:extLst>
              <a:ext uri="{FF2B5EF4-FFF2-40B4-BE49-F238E27FC236}">
                <a16:creationId xmlns:a16="http://schemas.microsoft.com/office/drawing/2014/main" id="{F2CB57DD-F9B1-0668-2635-60EA1E7B7BC9}"/>
              </a:ext>
            </a:extLst>
          </p:cNvPr>
          <p:cNvSpPr/>
          <p:nvPr/>
        </p:nvSpPr>
        <p:spPr>
          <a:xfrm>
            <a:off x="7115175" y="4857750"/>
            <a:ext cx="7772400" cy="4857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825"/>
              </a:lnSpc>
              <a:buNone/>
            </a:pPr>
            <a:endParaRPr lang="en-US" sz="25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865D7A-895A-DC41-7229-3A9110E679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5433" y="1466701"/>
            <a:ext cx="3154975" cy="31549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9F5C1F-8F9C-6C19-1DE8-FD29CC5F8029}"/>
              </a:ext>
            </a:extLst>
          </p:cNvPr>
          <p:cNvSpPr txBox="1"/>
          <p:nvPr/>
        </p:nvSpPr>
        <p:spPr>
          <a:xfrm>
            <a:off x="7115175" y="4681136"/>
            <a:ext cx="7985464" cy="548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34" charset="0"/>
                <a:ea typeface="Poppins" pitchFamily="34" charset="-122"/>
                <a:cs typeface="Poppins" pitchFamily="34" charset="-120"/>
              </a:rPr>
              <a:t>Continuous support </a:t>
            </a:r>
            <a:endParaRPr kumimoji="0" lang="en-US" sz="2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A8E64B-66DF-D71C-5BA5-93B4B279AAD7}"/>
              </a:ext>
            </a:extLst>
          </p:cNvPr>
          <p:cNvSpPr txBox="1"/>
          <p:nvPr/>
        </p:nvSpPr>
        <p:spPr>
          <a:xfrm>
            <a:off x="7008643" y="5665919"/>
            <a:ext cx="7985464" cy="549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34" charset="0"/>
                <a:ea typeface="Poppins" pitchFamily="34" charset="-122"/>
                <a:cs typeface="Poppins" pitchFamily="34" charset="-120"/>
              </a:rPr>
              <a:t>Expertly crafted clinical insights</a:t>
            </a:r>
          </a:p>
        </p:txBody>
      </p:sp>
    </p:spTree>
    <p:extLst>
      <p:ext uri="{BB962C8B-B14F-4D97-AF65-F5344CB8AC3E}">
        <p14:creationId xmlns:p14="http://schemas.microsoft.com/office/powerpoint/2010/main" val="420365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079" y="6048673"/>
            <a:ext cx="938659" cy="637729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780" y="1762423"/>
            <a:ext cx="2999184" cy="3154561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629588" y="542925"/>
            <a:ext cx="11521440" cy="6401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5040"/>
              </a:lnSpc>
              <a:buNone/>
            </a:pPr>
            <a:r>
              <a:rPr lang="en-US" sz="4200" b="1" dirty="0">
                <a:solidFill>
                  <a:srgbClr val="FBC9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Why Learn With Us?</a:t>
            </a:r>
            <a:endParaRPr lang="en-US" sz="4200" dirty="0"/>
          </a:p>
        </p:txBody>
      </p:sp>
      <p:sp>
        <p:nvSpPr>
          <p:cNvPr id="6" name="Text 1"/>
          <p:cNvSpPr/>
          <p:nvPr/>
        </p:nvSpPr>
        <p:spPr>
          <a:xfrm>
            <a:off x="-300558" y="5429250"/>
            <a:ext cx="7600950" cy="45333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570"/>
              </a:lnSpc>
              <a:buNone/>
            </a:pPr>
            <a:r>
              <a:rPr lang="en-US" sz="2625" b="1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Dr Israa Yassin</a:t>
            </a:r>
            <a:endParaRPr lang="en-US" sz="2625" dirty="0"/>
          </a:p>
        </p:txBody>
      </p:sp>
      <p:sp>
        <p:nvSpPr>
          <p:cNvPr id="7" name="Text 2"/>
          <p:cNvSpPr/>
          <p:nvPr/>
        </p:nvSpPr>
        <p:spPr>
          <a:xfrm>
            <a:off x="1363950" y="5067300"/>
            <a:ext cx="4011930" cy="32399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552"/>
              </a:lnSpc>
              <a:buNone/>
            </a:pPr>
            <a:r>
              <a:rPr lang="en-US" sz="2025" b="1" dirty="0">
                <a:solidFill>
                  <a:srgbClr val="FBC9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OET Professor</a:t>
            </a:r>
            <a:endParaRPr lang="en-US" sz="2025" dirty="0"/>
          </a:p>
        </p:txBody>
      </p:sp>
      <p:sp>
        <p:nvSpPr>
          <p:cNvPr id="8" name="Text 3"/>
          <p:cNvSpPr/>
          <p:nvPr/>
        </p:nvSpPr>
        <p:spPr>
          <a:xfrm>
            <a:off x="7115175" y="2457450"/>
            <a:ext cx="8549640" cy="4857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825"/>
              </a:lnSpc>
              <a:buNone/>
            </a:pPr>
            <a:r>
              <a:rPr lang="en-US" sz="2550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Structured methodology</a:t>
            </a:r>
            <a:endParaRPr lang="en-US" sz="2550" dirty="0"/>
          </a:p>
        </p:txBody>
      </p:sp>
      <p:sp>
        <p:nvSpPr>
          <p:cNvPr id="9" name="Text 4"/>
          <p:cNvSpPr/>
          <p:nvPr/>
        </p:nvSpPr>
        <p:spPr>
          <a:xfrm>
            <a:off x="7115175" y="3509989"/>
            <a:ext cx="7772400" cy="4857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825"/>
              </a:lnSpc>
              <a:buNone/>
            </a:pPr>
            <a:r>
              <a:rPr lang="en-US" sz="2550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Personalized progress tracking</a:t>
            </a:r>
            <a:endParaRPr lang="en-US" sz="2550" dirty="0"/>
          </a:p>
        </p:txBody>
      </p:sp>
      <p:sp>
        <p:nvSpPr>
          <p:cNvPr id="10" name="Text 5"/>
          <p:cNvSpPr/>
          <p:nvPr/>
        </p:nvSpPr>
        <p:spPr>
          <a:xfrm>
            <a:off x="7171879" y="4561581"/>
            <a:ext cx="7772400" cy="4857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825"/>
              </a:lnSpc>
              <a:buNone/>
            </a:pPr>
            <a:r>
              <a:rPr lang="en-US" sz="2550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Continuous follow-up</a:t>
            </a:r>
            <a:endParaRPr lang="en-US" sz="25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D694FF-24E5-BC7C-BB19-47B1F6FD4ED4}"/>
              </a:ext>
            </a:extLst>
          </p:cNvPr>
          <p:cNvSpPr txBox="1"/>
          <p:nvPr/>
        </p:nvSpPr>
        <p:spPr>
          <a:xfrm>
            <a:off x="7065347" y="5429250"/>
            <a:ext cx="7985464" cy="548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oppins" pitchFamily="34" charset="0"/>
                <a:ea typeface="Poppins" pitchFamily="34" charset="-122"/>
                <a:cs typeface="Poppins" pitchFamily="34" charset="-120"/>
              </a:rPr>
              <a:t>Step-by-step learning framework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098" y="4937671"/>
            <a:ext cx="280392" cy="239911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553" y="4937671"/>
            <a:ext cx="280392" cy="239911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4980" y="3710136"/>
            <a:ext cx="304800" cy="39082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1757" y="2832348"/>
            <a:ext cx="390079" cy="37713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4275" y="1947565"/>
            <a:ext cx="621655" cy="411361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4157" y="4937671"/>
            <a:ext cx="280392" cy="239911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246177" y="419100"/>
            <a:ext cx="12241530" cy="56346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437"/>
              </a:lnSpc>
              <a:buNone/>
            </a:pPr>
            <a:r>
              <a:rPr lang="en-US" sz="3825" b="1" dirty="0">
                <a:solidFill>
                  <a:srgbClr val="102A43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Our Students' Results</a:t>
            </a:r>
            <a:endParaRPr lang="en-US" sz="3825" dirty="0"/>
          </a:p>
        </p:txBody>
      </p:sp>
      <p:sp>
        <p:nvSpPr>
          <p:cNvPr id="10" name="Text 1"/>
          <p:cNvSpPr/>
          <p:nvPr/>
        </p:nvSpPr>
        <p:spPr>
          <a:xfrm>
            <a:off x="2009284" y="2428875"/>
            <a:ext cx="3413760" cy="6401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5040"/>
              </a:lnSpc>
              <a:buNone/>
            </a:pPr>
            <a:r>
              <a:rPr lang="en-US" sz="4200" b="1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85%+</a:t>
            </a:r>
            <a:endParaRPr lang="en-US" sz="4200" dirty="0"/>
          </a:p>
        </p:txBody>
      </p:sp>
      <p:sp>
        <p:nvSpPr>
          <p:cNvPr id="11" name="Text 2"/>
          <p:cNvSpPr/>
          <p:nvPr/>
        </p:nvSpPr>
        <p:spPr>
          <a:xfrm>
            <a:off x="2144539" y="3267075"/>
            <a:ext cx="3086100" cy="3314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610"/>
              </a:lnSpc>
              <a:buNone/>
            </a:pPr>
            <a:r>
              <a:rPr lang="en-US" sz="2250" b="1" dirty="0">
                <a:solidFill>
                  <a:srgbClr val="FFFFFF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Pass Rate</a:t>
            </a:r>
            <a:endParaRPr lang="en-US" sz="2250" dirty="0"/>
          </a:p>
        </p:txBody>
      </p:sp>
      <p:sp>
        <p:nvSpPr>
          <p:cNvPr id="12" name="Text 3"/>
          <p:cNvSpPr/>
          <p:nvPr/>
        </p:nvSpPr>
        <p:spPr>
          <a:xfrm>
            <a:off x="6686550" y="1952625"/>
            <a:ext cx="9258300" cy="33173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612"/>
              </a:lnSpc>
              <a:buNone/>
            </a:pPr>
            <a:r>
              <a:rPr lang="en-US" sz="2025" dirty="0">
                <a:solidFill>
                  <a:srgbClr val="323232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Multiple B &amp; A Scores Achieved</a:t>
            </a:r>
            <a:endParaRPr lang="en-US" sz="2025" dirty="0"/>
          </a:p>
        </p:txBody>
      </p:sp>
      <p:sp>
        <p:nvSpPr>
          <p:cNvPr id="13" name="Text 4"/>
          <p:cNvSpPr/>
          <p:nvPr/>
        </p:nvSpPr>
        <p:spPr>
          <a:xfrm>
            <a:off x="6686550" y="2838450"/>
            <a:ext cx="8641080" cy="33173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612"/>
              </a:lnSpc>
              <a:buNone/>
            </a:pPr>
            <a:r>
              <a:rPr lang="en-US" sz="2025" dirty="0">
                <a:solidFill>
                  <a:srgbClr val="323232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Real Student Success Stories</a:t>
            </a:r>
            <a:endParaRPr lang="en-US" sz="2025" dirty="0"/>
          </a:p>
        </p:txBody>
      </p:sp>
      <p:sp>
        <p:nvSpPr>
          <p:cNvPr id="14" name="Text 5"/>
          <p:cNvSpPr/>
          <p:nvPr/>
        </p:nvSpPr>
        <p:spPr>
          <a:xfrm>
            <a:off x="6686550" y="3724275"/>
            <a:ext cx="6080760" cy="34409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709"/>
              </a:lnSpc>
              <a:buNone/>
            </a:pPr>
            <a:r>
              <a:rPr lang="en-US" sz="2100" dirty="0">
                <a:solidFill>
                  <a:srgbClr val="323232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Proven Track Record</a:t>
            </a:r>
            <a:endParaRPr lang="en-US" sz="2100" dirty="0"/>
          </a:p>
        </p:txBody>
      </p:sp>
      <p:sp>
        <p:nvSpPr>
          <p:cNvPr id="15" name="Text 6"/>
          <p:cNvSpPr/>
          <p:nvPr/>
        </p:nvSpPr>
        <p:spPr>
          <a:xfrm>
            <a:off x="962025" y="5238750"/>
            <a:ext cx="3279428" cy="78640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548"/>
              </a:lnSpc>
              <a:buNone/>
            </a:pPr>
            <a:r>
              <a:rPr lang="en-US" sz="1200" dirty="0">
                <a:solidFill>
                  <a:srgbClr val="323232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“I am so grateful for the support and
resources. This program truly
prepares you for success and
achieving those high scores!”</a:t>
            </a:r>
            <a:endParaRPr lang="en-US" sz="1200" dirty="0"/>
          </a:p>
        </p:txBody>
      </p:sp>
      <p:sp>
        <p:nvSpPr>
          <p:cNvPr id="16" name="Text 7"/>
          <p:cNvSpPr/>
          <p:nvPr/>
        </p:nvSpPr>
        <p:spPr>
          <a:xfrm>
            <a:off x="4676775" y="5238750"/>
            <a:ext cx="3143250" cy="78640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548"/>
              </a:lnSpc>
              <a:buNone/>
            </a:pPr>
            <a:r>
              <a:rPr lang="en-US" sz="1200" dirty="0">
                <a:solidFill>
                  <a:srgbClr val="323232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“The case studies and real-world
scenarios were invaluable. Hearing
from other students was a huge
motivator.”</a:t>
            </a:r>
            <a:endParaRPr lang="en-US" sz="1200" dirty="0"/>
          </a:p>
        </p:txBody>
      </p:sp>
      <p:sp>
        <p:nvSpPr>
          <p:cNvPr id="17" name="Text 8"/>
          <p:cNvSpPr/>
          <p:nvPr/>
        </p:nvSpPr>
        <p:spPr>
          <a:xfrm>
            <a:off x="8277225" y="5238750"/>
            <a:ext cx="3300413" cy="78640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548"/>
              </a:lnSpc>
              <a:buNone/>
            </a:pPr>
            <a:r>
              <a:rPr lang="en-US" sz="1200" dirty="0">
                <a:solidFill>
                  <a:srgbClr val="323232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“Highly recommended for anyone
serious about their healthcare career.
The structured approach and expert
guidance made all the difference.”</a:t>
            </a:r>
            <a:endParaRPr lang="en-US" sz="1200" dirty="0"/>
          </a:p>
        </p:txBody>
      </p:sp>
      <p:sp>
        <p:nvSpPr>
          <p:cNvPr id="18" name="Text 9"/>
          <p:cNvSpPr/>
          <p:nvPr/>
        </p:nvSpPr>
        <p:spPr>
          <a:xfrm>
            <a:off x="1250588" y="6172200"/>
            <a:ext cx="2560320" cy="21178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68"/>
              </a:lnSpc>
              <a:buNone/>
            </a:pPr>
            <a:r>
              <a:rPr lang="en-US" sz="1200" b="1" dirty="0">
                <a:solidFill>
                  <a:srgbClr val="323232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- Dr. Sarah M.</a:t>
            </a:r>
            <a:endParaRPr lang="en-US" sz="1200" dirty="0"/>
          </a:p>
        </p:txBody>
      </p:sp>
      <p:sp>
        <p:nvSpPr>
          <p:cNvPr id="19" name="Text 10"/>
          <p:cNvSpPr/>
          <p:nvPr/>
        </p:nvSpPr>
        <p:spPr>
          <a:xfrm>
            <a:off x="4640044" y="6172200"/>
            <a:ext cx="3108960" cy="22502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772"/>
              </a:lnSpc>
              <a:buNone/>
            </a:pPr>
            <a:r>
              <a:rPr lang="en-US" sz="1275" b="1" dirty="0">
                <a:solidFill>
                  <a:srgbClr val="323232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- Nurse Ahmed K.</a:t>
            </a:r>
            <a:endParaRPr lang="en-US" sz="1275" dirty="0"/>
          </a:p>
        </p:txBody>
      </p:sp>
      <p:sp>
        <p:nvSpPr>
          <p:cNvPr id="20" name="Text 11"/>
          <p:cNvSpPr/>
          <p:nvPr/>
        </p:nvSpPr>
        <p:spPr>
          <a:xfrm>
            <a:off x="7835235" y="6172200"/>
            <a:ext cx="4023360" cy="21178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68"/>
              </a:lnSpc>
              <a:buNone/>
            </a:pPr>
            <a:r>
              <a:rPr lang="en-US" sz="1200" b="1" dirty="0">
                <a:solidFill>
                  <a:srgbClr val="323232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- Med Student Marah R.</a:t>
            </a:r>
            <a:endParaRPr lang="en-US" sz="12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59AC437B-FFB7-6EF7-C87B-767F49351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80410B-4CFE-E9B2-415E-AAFBF395F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" t="4086" r="3102" b="4538"/>
          <a:stretch>
            <a:fillRect/>
          </a:stretch>
        </p:blipFill>
        <p:spPr>
          <a:xfrm>
            <a:off x="181155" y="245853"/>
            <a:ext cx="5771072" cy="6366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E166B1-2899-7998-73CD-0A080B56F9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0648" r="14629" b="10754"/>
          <a:stretch>
            <a:fillRect/>
          </a:stretch>
        </p:blipFill>
        <p:spPr>
          <a:xfrm>
            <a:off x="6337539" y="491705"/>
            <a:ext cx="5236235" cy="612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44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4AAF-6B4E-A2DE-6E68-DC5664290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804A37-B095-B353-5573-848DC272A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0" y="529267"/>
            <a:ext cx="10287000" cy="2038350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273480A0-F385-CF38-69BD-20BEED82227C}"/>
              </a:ext>
            </a:extLst>
          </p:cNvPr>
          <p:cNvSpPr/>
          <p:nvPr/>
        </p:nvSpPr>
        <p:spPr>
          <a:xfrm flipV="1">
            <a:off x="3114136" y="1013602"/>
            <a:ext cx="1061049" cy="1134373"/>
          </a:xfrm>
          <a:prstGeom prst="round2Diag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45CD64-4580-4FF9-C8A8-B9EAD97BCA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8373" t="18722" r="24859" b="14780"/>
          <a:stretch>
            <a:fillRect/>
          </a:stretch>
        </p:blipFill>
        <p:spPr>
          <a:xfrm>
            <a:off x="1397479" y="3051952"/>
            <a:ext cx="9221638" cy="370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73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6E992F-19B7-0612-ED83-42FD05B17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4E81E6-120E-D639-EDF8-E080ABFC7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068" y="419100"/>
            <a:ext cx="5524500" cy="6019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7F4445-CF70-D95A-A409-3A76152572D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358" r="1847" b="30566"/>
          <a:stretch>
            <a:fillRect/>
          </a:stretch>
        </p:blipFill>
        <p:spPr>
          <a:xfrm>
            <a:off x="846018" y="419100"/>
            <a:ext cx="3786368" cy="592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04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667" y="2324844"/>
            <a:ext cx="3523357" cy="264705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918320" y="600075"/>
            <a:ext cx="8801100" cy="6286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4125" b="1" dirty="0">
                <a:solidFill>
                  <a:srgbClr val="122B5C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Why Choose Us?</a:t>
            </a:r>
            <a:endParaRPr lang="en-US" sz="4125" dirty="0"/>
          </a:p>
        </p:txBody>
      </p:sp>
      <p:sp>
        <p:nvSpPr>
          <p:cNvPr id="5" name="Text 1"/>
          <p:cNvSpPr/>
          <p:nvPr/>
        </p:nvSpPr>
        <p:spPr>
          <a:xfrm>
            <a:off x="6257925" y="1933575"/>
            <a:ext cx="5060603" cy="405779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>
              <a:lnSpc>
                <a:spcPts val="4565"/>
              </a:lnSpc>
            </a:pPr>
            <a:r>
              <a:rPr lang="en-US" sz="2550" dirty="0">
                <a:solidFill>
                  <a:srgbClr val="373737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• Level placement test
• Recorded sessions
• 2-month access
• Personalized Writing correction 
• Full mock exam simulation
• FREE repeat if fail
(conditions apply)</a:t>
            </a:r>
            <a:endParaRPr lang="en-US" sz="2550" dirty="0"/>
          </a:p>
        </p:txBody>
      </p:sp>
      <p:sp>
        <p:nvSpPr>
          <p:cNvPr id="6" name="Text 2"/>
          <p:cNvSpPr/>
          <p:nvPr/>
        </p:nvSpPr>
        <p:spPr>
          <a:xfrm>
            <a:off x="11173301" y="6124575"/>
            <a:ext cx="880110" cy="11950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940"/>
              </a:lnSpc>
              <a:buNone/>
            </a:pPr>
            <a:r>
              <a:rPr lang="en-US" sz="825" b="1" dirty="0">
                <a:solidFill>
                  <a:srgbClr val="B4995C"/>
                </a:solidFill>
                <a:latin typeface="PlayfairDisplay-Italic" pitchFamily="34" charset="0"/>
                <a:ea typeface="PlayfairDisplay-Italic" pitchFamily="34" charset="-122"/>
                <a:cs typeface="PlayfairDisplay-Italic" pitchFamily="34" charset="-120"/>
              </a:rPr>
              <a:t>Premium</a:t>
            </a:r>
            <a:endParaRPr lang="en-US" sz="825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8980" y="3861048"/>
            <a:ext cx="707082" cy="870942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380" y="3895279"/>
            <a:ext cx="707082" cy="80233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9984" y="1831032"/>
            <a:ext cx="707082" cy="802332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1365" y="1831032"/>
            <a:ext cx="804565" cy="802332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7153" y="1769269"/>
            <a:ext cx="841177" cy="905173"/>
          </a:xfrm>
          <a:prstGeom prst="rect">
            <a:avLst/>
          </a:prstGeom>
        </p:spPr>
      </p:pic>
      <p:sp>
        <p:nvSpPr>
          <p:cNvPr id="8" name="Text 0"/>
          <p:cNvSpPr/>
          <p:nvPr/>
        </p:nvSpPr>
        <p:spPr>
          <a:xfrm>
            <a:off x="377130" y="638175"/>
            <a:ext cx="12001500" cy="6667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5250"/>
              </a:lnSpc>
              <a:buNone/>
            </a:pPr>
            <a:r>
              <a:rPr lang="en-US" sz="3750" b="1" dirty="0">
                <a:solidFill>
                  <a:srgbClr val="162059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Is OET Right for You?</a:t>
            </a:r>
            <a:endParaRPr lang="en-US" sz="3750" dirty="0"/>
          </a:p>
        </p:txBody>
      </p:sp>
      <p:sp>
        <p:nvSpPr>
          <p:cNvPr id="9" name="Text 1"/>
          <p:cNvSpPr/>
          <p:nvPr/>
        </p:nvSpPr>
        <p:spPr>
          <a:xfrm>
            <a:off x="1330643" y="2867025"/>
            <a:ext cx="2320290" cy="3314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610"/>
              </a:lnSpc>
              <a:buNone/>
            </a:pPr>
            <a:r>
              <a:rPr lang="en-US" sz="2175" dirty="0">
                <a:solidFill>
                  <a:srgbClr val="293534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Doctors</a:t>
            </a:r>
            <a:endParaRPr lang="en-US" sz="2175" dirty="0"/>
          </a:p>
        </p:txBody>
      </p:sp>
      <p:sp>
        <p:nvSpPr>
          <p:cNvPr id="10" name="Text 2"/>
          <p:cNvSpPr/>
          <p:nvPr/>
        </p:nvSpPr>
        <p:spPr>
          <a:xfrm>
            <a:off x="5154870" y="2867025"/>
            <a:ext cx="1988820" cy="3314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610"/>
              </a:lnSpc>
              <a:buNone/>
            </a:pPr>
            <a:r>
              <a:rPr lang="en-US" sz="2175" dirty="0">
                <a:solidFill>
                  <a:srgbClr val="293534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Nurses</a:t>
            </a:r>
            <a:endParaRPr lang="en-US" sz="2175" dirty="0"/>
          </a:p>
        </p:txBody>
      </p:sp>
      <p:sp>
        <p:nvSpPr>
          <p:cNvPr id="11" name="Text 3"/>
          <p:cNvSpPr/>
          <p:nvPr/>
        </p:nvSpPr>
        <p:spPr>
          <a:xfrm>
            <a:off x="8530560" y="2867025"/>
            <a:ext cx="2651760" cy="3314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610"/>
              </a:lnSpc>
              <a:buNone/>
            </a:pPr>
            <a:r>
              <a:rPr lang="en-US" sz="2175" dirty="0">
                <a:solidFill>
                  <a:srgbClr val="293534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Dentists</a:t>
            </a:r>
            <a:endParaRPr lang="en-US" sz="2175" dirty="0"/>
          </a:p>
        </p:txBody>
      </p:sp>
      <p:sp>
        <p:nvSpPr>
          <p:cNvPr id="12" name="Text 4"/>
          <p:cNvSpPr/>
          <p:nvPr/>
        </p:nvSpPr>
        <p:spPr>
          <a:xfrm>
            <a:off x="2537877" y="4933950"/>
            <a:ext cx="3646170" cy="3314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610"/>
              </a:lnSpc>
              <a:buNone/>
            </a:pPr>
            <a:r>
              <a:rPr lang="en-US" sz="2175" dirty="0">
                <a:solidFill>
                  <a:srgbClr val="293534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Pharmacists</a:t>
            </a:r>
            <a:endParaRPr lang="en-US" sz="2175" dirty="0"/>
          </a:p>
        </p:txBody>
      </p:sp>
      <p:sp>
        <p:nvSpPr>
          <p:cNvPr id="13" name="Text 5"/>
          <p:cNvSpPr/>
          <p:nvPr/>
        </p:nvSpPr>
        <p:spPr>
          <a:xfrm>
            <a:off x="6562725" y="4933950"/>
            <a:ext cx="2965103" cy="66288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610"/>
              </a:lnSpc>
              <a:buNone/>
            </a:pPr>
            <a:r>
              <a:rPr lang="en-US" sz="2175" dirty="0">
                <a:solidFill>
                  <a:srgbClr val="293534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Other healthcare
professionals</a:t>
            </a:r>
            <a:endParaRPr lang="en-US" sz="2175" dirty="0"/>
          </a:p>
        </p:txBody>
      </p:sp>
      <p:sp>
        <p:nvSpPr>
          <p:cNvPr id="14" name="Text 6"/>
          <p:cNvSpPr/>
          <p:nvPr/>
        </p:nvSpPr>
        <p:spPr>
          <a:xfrm>
            <a:off x="571455" y="6229350"/>
            <a:ext cx="11567160" cy="2515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980"/>
              </a:lnSpc>
              <a:buNone/>
            </a:pPr>
            <a:r>
              <a:rPr lang="en-US" sz="1650" i="1" dirty="0">
                <a:solidFill>
                  <a:srgbClr val="6D7381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Planning to work in UK, Australia, or Ireland?</a:t>
            </a:r>
            <a:endParaRPr lang="en-US" sz="16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8471" y="6247507"/>
            <a:ext cx="719286" cy="466279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9153" y="4930825"/>
            <a:ext cx="865584" cy="74741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569" y="4903440"/>
            <a:ext cx="646063" cy="81602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9153" y="3456384"/>
            <a:ext cx="828973" cy="78864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957" y="3449538"/>
            <a:ext cx="707082" cy="8160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5765" y="2064246"/>
            <a:ext cx="780157" cy="665113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086" y="2043559"/>
            <a:ext cx="828973" cy="726877"/>
          </a:xfrm>
          <a:prstGeom prst="rect">
            <a:avLst/>
          </a:prstGeom>
        </p:spPr>
      </p:pic>
      <p:sp>
        <p:nvSpPr>
          <p:cNvPr id="10" name="Text 0"/>
          <p:cNvSpPr/>
          <p:nvPr/>
        </p:nvSpPr>
        <p:spPr>
          <a:xfrm>
            <a:off x="1279163" y="600075"/>
            <a:ext cx="10104120" cy="59442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680"/>
              </a:lnSpc>
              <a:buNone/>
            </a:pPr>
            <a:r>
              <a:rPr lang="en-US" sz="3900" b="1" dirty="0">
                <a:solidFill>
                  <a:srgbClr val="162046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Inside the Course</a:t>
            </a:r>
            <a:endParaRPr lang="en-US" sz="3900" dirty="0"/>
          </a:p>
        </p:txBody>
      </p:sp>
      <p:sp>
        <p:nvSpPr>
          <p:cNvPr id="11" name="Text 1"/>
          <p:cNvSpPr/>
          <p:nvPr/>
        </p:nvSpPr>
        <p:spPr>
          <a:xfrm>
            <a:off x="2181225" y="2171700"/>
            <a:ext cx="7543800" cy="44946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539"/>
              </a:lnSpc>
              <a:buNone/>
            </a:pPr>
            <a:r>
              <a:rPr lang="en-US" sz="2475" dirty="0">
                <a:solidFill>
                  <a:srgbClr val="323232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Listening techniques</a:t>
            </a:r>
            <a:endParaRPr lang="en-US" sz="2475" dirty="0"/>
          </a:p>
        </p:txBody>
      </p:sp>
      <p:sp>
        <p:nvSpPr>
          <p:cNvPr id="12" name="Text 2"/>
          <p:cNvSpPr/>
          <p:nvPr/>
        </p:nvSpPr>
        <p:spPr>
          <a:xfrm>
            <a:off x="7753350" y="2171700"/>
            <a:ext cx="6412230" cy="44946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539"/>
              </a:lnSpc>
              <a:buNone/>
            </a:pPr>
            <a:r>
              <a:rPr lang="en-US" sz="2475" dirty="0">
                <a:solidFill>
                  <a:srgbClr val="323232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Speaking practice</a:t>
            </a:r>
            <a:endParaRPr lang="en-US" sz="2475" dirty="0"/>
          </a:p>
        </p:txBody>
      </p:sp>
      <p:sp>
        <p:nvSpPr>
          <p:cNvPr id="13" name="Text 3"/>
          <p:cNvSpPr/>
          <p:nvPr/>
        </p:nvSpPr>
        <p:spPr>
          <a:xfrm>
            <a:off x="2181225" y="3648075"/>
            <a:ext cx="7920990" cy="44946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539"/>
              </a:lnSpc>
              <a:buNone/>
            </a:pPr>
            <a:r>
              <a:rPr lang="en-US" sz="2475" dirty="0">
                <a:solidFill>
                  <a:srgbClr val="323232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Reading timing drills</a:t>
            </a:r>
            <a:endParaRPr lang="en-US" sz="2475" dirty="0"/>
          </a:p>
        </p:txBody>
      </p:sp>
      <p:sp>
        <p:nvSpPr>
          <p:cNvPr id="14" name="Text 4"/>
          <p:cNvSpPr/>
          <p:nvPr/>
        </p:nvSpPr>
        <p:spPr>
          <a:xfrm>
            <a:off x="7753350" y="3648075"/>
            <a:ext cx="6789420" cy="44946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539"/>
              </a:lnSpc>
              <a:buNone/>
            </a:pPr>
            <a:r>
              <a:rPr lang="en-US" sz="2475" dirty="0">
                <a:solidFill>
                  <a:srgbClr val="323232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Practice materials</a:t>
            </a:r>
            <a:endParaRPr lang="en-US" sz="2475" dirty="0"/>
          </a:p>
        </p:txBody>
      </p:sp>
      <p:sp>
        <p:nvSpPr>
          <p:cNvPr id="15" name="Text 5"/>
          <p:cNvSpPr/>
          <p:nvPr/>
        </p:nvSpPr>
        <p:spPr>
          <a:xfrm>
            <a:off x="2181225" y="5114925"/>
            <a:ext cx="6412230" cy="44946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539"/>
              </a:lnSpc>
              <a:buNone/>
            </a:pPr>
            <a:r>
              <a:rPr lang="en-US" sz="2475" dirty="0">
                <a:solidFill>
                  <a:srgbClr val="323232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Writing templates</a:t>
            </a:r>
            <a:endParaRPr lang="en-US" sz="2475" dirty="0"/>
          </a:p>
        </p:txBody>
      </p:sp>
      <p:sp>
        <p:nvSpPr>
          <p:cNvPr id="16" name="Text 6"/>
          <p:cNvSpPr/>
          <p:nvPr/>
        </p:nvSpPr>
        <p:spPr>
          <a:xfrm>
            <a:off x="7753350" y="5114925"/>
            <a:ext cx="7166610" cy="44946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539"/>
              </a:lnSpc>
              <a:buNone/>
            </a:pPr>
            <a:r>
              <a:rPr lang="en-US" sz="2475" dirty="0">
                <a:solidFill>
                  <a:srgbClr val="323232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Continuous feedback</a:t>
            </a:r>
            <a:endParaRPr lang="en-US" sz="247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8973" y="4011811"/>
            <a:ext cx="719286" cy="671959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5796" y="3998119"/>
            <a:ext cx="707082" cy="699492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2361" y="1769269"/>
            <a:ext cx="804565" cy="78864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1388" y="1741884"/>
            <a:ext cx="767953" cy="829717"/>
          </a:xfrm>
          <a:prstGeom prst="rect">
            <a:avLst/>
          </a:prstGeom>
        </p:spPr>
      </p:pic>
      <p:sp>
        <p:nvSpPr>
          <p:cNvPr id="7" name="Text 0"/>
          <p:cNvSpPr/>
          <p:nvPr/>
        </p:nvSpPr>
        <p:spPr>
          <a:xfrm>
            <a:off x="-1886917" y="704850"/>
            <a:ext cx="16802100" cy="6020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741"/>
              </a:lnSpc>
              <a:buNone/>
            </a:pPr>
            <a:r>
              <a:rPr lang="en-US" sz="3675" b="1" dirty="0">
                <a:solidFill>
                  <a:srgbClr val="162059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Our Strategy = Smart, Not Hard</a:t>
            </a:r>
            <a:endParaRPr lang="en-US" sz="3675" dirty="0"/>
          </a:p>
        </p:txBody>
      </p:sp>
      <p:sp>
        <p:nvSpPr>
          <p:cNvPr id="8" name="Text 1"/>
          <p:cNvSpPr/>
          <p:nvPr/>
        </p:nvSpPr>
        <p:spPr>
          <a:xfrm>
            <a:off x="-445815" y="2714625"/>
            <a:ext cx="8229600" cy="3714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925"/>
              </a:lnSpc>
              <a:buNone/>
            </a:pPr>
            <a:r>
              <a:rPr lang="en-US" sz="2250" dirty="0">
                <a:solidFill>
                  <a:srgbClr val="29292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Technique-based learning</a:t>
            </a:r>
            <a:endParaRPr lang="en-US" sz="2250" dirty="0"/>
          </a:p>
        </p:txBody>
      </p:sp>
      <p:sp>
        <p:nvSpPr>
          <p:cNvPr id="9" name="Text 2"/>
          <p:cNvSpPr/>
          <p:nvPr/>
        </p:nvSpPr>
        <p:spPr>
          <a:xfrm>
            <a:off x="5725418" y="2714625"/>
            <a:ext cx="6515100" cy="3714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925"/>
              </a:lnSpc>
              <a:buNone/>
            </a:pPr>
            <a:r>
              <a:rPr lang="en-US" sz="2250" dirty="0">
                <a:solidFill>
                  <a:srgbClr val="29292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Real exam scenarios</a:t>
            </a:r>
            <a:endParaRPr lang="en-US" sz="2250" dirty="0"/>
          </a:p>
        </p:txBody>
      </p:sp>
      <p:sp>
        <p:nvSpPr>
          <p:cNvPr id="10" name="Text 3"/>
          <p:cNvSpPr/>
          <p:nvPr/>
        </p:nvSpPr>
        <p:spPr>
          <a:xfrm>
            <a:off x="-524842" y="4848225"/>
            <a:ext cx="8229600" cy="3714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925"/>
              </a:lnSpc>
              <a:buNone/>
            </a:pPr>
            <a:r>
              <a:rPr lang="en-US" sz="2250" dirty="0">
                <a:solidFill>
                  <a:srgbClr val="29292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Weekly progress tracking</a:t>
            </a:r>
            <a:endParaRPr lang="en-US" sz="2250" dirty="0"/>
          </a:p>
        </p:txBody>
      </p:sp>
      <p:sp>
        <p:nvSpPr>
          <p:cNvPr id="11" name="Text 4"/>
          <p:cNvSpPr/>
          <p:nvPr/>
        </p:nvSpPr>
        <p:spPr>
          <a:xfrm>
            <a:off x="5390183" y="4848225"/>
            <a:ext cx="7200900" cy="3714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925"/>
              </a:lnSpc>
              <a:buNone/>
            </a:pPr>
            <a:r>
              <a:rPr lang="en-US" sz="2250" dirty="0">
                <a:solidFill>
                  <a:srgbClr val="29292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Personalized feedback</a:t>
            </a:r>
            <a:endParaRPr lang="en-US" sz="2250" dirty="0"/>
          </a:p>
        </p:txBody>
      </p:sp>
      <p:sp>
        <p:nvSpPr>
          <p:cNvPr id="12" name="Text 5"/>
          <p:cNvSpPr/>
          <p:nvPr/>
        </p:nvSpPr>
        <p:spPr>
          <a:xfrm>
            <a:off x="3244676" y="6296025"/>
            <a:ext cx="5943600" cy="2095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650"/>
              </a:lnSpc>
              <a:buNone/>
            </a:pPr>
            <a:r>
              <a:rPr lang="en-US" sz="1500" i="1" dirty="0">
                <a:solidFill>
                  <a:srgbClr val="7D858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⇧ Results-focused approach</a:t>
            </a:r>
            <a:endParaRPr lang="en-US" sz="1500" dirty="0"/>
          </a:p>
        </p:txBody>
      </p:sp>
      <p:sp>
        <p:nvSpPr>
          <p:cNvPr id="13" name="Text 6"/>
          <p:cNvSpPr/>
          <p:nvPr/>
        </p:nvSpPr>
        <p:spPr>
          <a:xfrm>
            <a:off x="-1304479" y="3133725"/>
            <a:ext cx="982980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dirty="0">
                <a:solidFill>
                  <a:srgbClr val="29292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Master proven strategies, not just practice</a:t>
            </a:r>
            <a:endParaRPr lang="en-US" sz="1500" dirty="0"/>
          </a:p>
        </p:txBody>
      </p:sp>
      <p:sp>
        <p:nvSpPr>
          <p:cNvPr id="14" name="Text 7"/>
          <p:cNvSpPr/>
          <p:nvPr/>
        </p:nvSpPr>
        <p:spPr>
          <a:xfrm>
            <a:off x="5207794" y="3133725"/>
            <a:ext cx="754380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dirty="0">
                <a:solidFill>
                  <a:srgbClr val="29292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Practice with authentic materials</a:t>
            </a:r>
            <a:endParaRPr lang="en-US" sz="1500" dirty="0"/>
          </a:p>
        </p:txBody>
      </p:sp>
      <p:sp>
        <p:nvSpPr>
          <p:cNvPr id="15" name="Text 8"/>
          <p:cNvSpPr/>
          <p:nvPr/>
        </p:nvSpPr>
        <p:spPr>
          <a:xfrm>
            <a:off x="-626790" y="5267325"/>
            <a:ext cx="845820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dirty="0">
                <a:solidFill>
                  <a:srgbClr val="29292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Monitor your improvement consistently</a:t>
            </a:r>
            <a:endParaRPr lang="en-US" sz="1500" dirty="0"/>
          </a:p>
        </p:txBody>
      </p:sp>
      <p:sp>
        <p:nvSpPr>
          <p:cNvPr id="16" name="Text 9"/>
          <p:cNvSpPr/>
          <p:nvPr/>
        </p:nvSpPr>
        <p:spPr>
          <a:xfrm>
            <a:off x="5322094" y="5267325"/>
            <a:ext cx="731520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500" dirty="0">
                <a:solidFill>
                  <a:srgbClr val="29292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Tailored guidance for your needs</a:t>
            </a:r>
            <a:endParaRPr lang="en-US" sz="15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788" y="1755577"/>
            <a:ext cx="2694384" cy="2770584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436325" y="638175"/>
            <a:ext cx="9761220" cy="69726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5490"/>
              </a:lnSpc>
              <a:buNone/>
            </a:pPr>
            <a:r>
              <a:rPr lang="en-US" sz="4575" b="1" dirty="0">
                <a:solidFill>
                  <a:srgbClr val="192842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Ready to Join?</a:t>
            </a:r>
            <a:endParaRPr lang="en-US" sz="4575" dirty="0"/>
          </a:p>
        </p:txBody>
      </p:sp>
      <p:sp>
        <p:nvSpPr>
          <p:cNvPr id="6" name="Text 1"/>
          <p:cNvSpPr/>
          <p:nvPr/>
        </p:nvSpPr>
        <p:spPr>
          <a:xfrm>
            <a:off x="3414177" y="5200650"/>
            <a:ext cx="5646420" cy="43428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420"/>
              </a:lnSpc>
              <a:buNone/>
            </a:pPr>
            <a:r>
              <a:rPr lang="en-US" sz="2850" b="1" dirty="0">
                <a:solidFill>
                  <a:srgbClr val="FFFFF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Register Now!</a:t>
            </a:r>
            <a:endParaRPr lang="en-US" sz="2850" dirty="0"/>
          </a:p>
        </p:txBody>
      </p:sp>
      <p:sp>
        <p:nvSpPr>
          <p:cNvPr id="7" name="Text 2"/>
          <p:cNvSpPr/>
          <p:nvPr/>
        </p:nvSpPr>
        <p:spPr>
          <a:xfrm>
            <a:off x="5715000" y="3962400"/>
            <a:ext cx="9052560" cy="3143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475"/>
              </a:lnSpc>
              <a:buNone/>
            </a:pPr>
            <a:r>
              <a:rPr lang="en-US" sz="2475" b="1" dirty="0">
                <a:solidFill>
                  <a:srgbClr val="D32F2F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Limited Seats Available!</a:t>
            </a:r>
            <a:endParaRPr lang="en-US" sz="2475" dirty="0"/>
          </a:p>
        </p:txBody>
      </p:sp>
      <p:sp>
        <p:nvSpPr>
          <p:cNvPr id="8" name="Text 3"/>
          <p:cNvSpPr/>
          <p:nvPr/>
        </p:nvSpPr>
        <p:spPr>
          <a:xfrm>
            <a:off x="4998128" y="1599307"/>
            <a:ext cx="6681553" cy="127507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lnSpc>
                <a:spcPts val="2730"/>
              </a:lnSpc>
            </a:pPr>
            <a:r>
              <a:rPr lang="en-US" sz="2100" b="1" dirty="0">
                <a:solidFill>
                  <a:srgbClr val="4A4A4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Course Start Date: Contact for Details</a:t>
            </a:r>
            <a:br>
              <a:rPr lang="en-US" sz="2100" b="1" dirty="0">
                <a:solidFill>
                  <a:srgbClr val="4A4A4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</a:br>
            <a:r>
              <a:rPr lang="en-US" sz="2100" b="1" dirty="0">
                <a:solidFill>
                  <a:srgbClr val="4A4A4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(+962 7 8522 0799)</a:t>
            </a:r>
            <a:endParaRPr lang="en-US" sz="2100" dirty="0"/>
          </a:p>
        </p:txBody>
      </p:sp>
      <p:sp>
        <p:nvSpPr>
          <p:cNvPr id="9" name="Text 4"/>
          <p:cNvSpPr/>
          <p:nvPr/>
        </p:nvSpPr>
        <p:spPr>
          <a:xfrm>
            <a:off x="5715000" y="2971800"/>
            <a:ext cx="4892873" cy="69353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2730"/>
              </a:lnSpc>
              <a:buNone/>
            </a:pPr>
            <a:r>
              <a:rPr lang="en-US" sz="2100" b="1" dirty="0">
                <a:solidFill>
                  <a:srgbClr val="4A4A4A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Duration:
[Full Program Details Available]</a:t>
            </a:r>
            <a:endParaRPr lang="en-US" sz="2100" dirty="0"/>
          </a:p>
        </p:txBody>
      </p:sp>
      <p:sp>
        <p:nvSpPr>
          <p:cNvPr id="10" name="Text 5"/>
          <p:cNvSpPr/>
          <p:nvPr/>
        </p:nvSpPr>
        <p:spPr>
          <a:xfrm>
            <a:off x="131891" y="6019800"/>
            <a:ext cx="12481560" cy="31998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520"/>
              </a:lnSpc>
              <a:buNone/>
            </a:pPr>
            <a:r>
              <a:rPr lang="en-US" sz="2100" dirty="0">
                <a:solidFill>
                  <a:srgbClr val="80808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Scan QR Code or Visit Registration </a:t>
            </a:r>
            <a:r>
              <a:rPr lang="en-US" sz="2100" dirty="0">
                <a:solidFill>
                  <a:srgbClr val="80808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  <a:hlinkClick r:id="rId5"/>
              </a:rPr>
              <a:t>Link</a:t>
            </a:r>
            <a:endParaRPr lang="en-US" sz="2100" dirty="0"/>
          </a:p>
        </p:txBody>
      </p:sp>
      <p:sp>
        <p:nvSpPr>
          <p:cNvPr id="11" name="Text 6"/>
          <p:cNvSpPr/>
          <p:nvPr/>
        </p:nvSpPr>
        <p:spPr>
          <a:xfrm>
            <a:off x="10361727" y="6324600"/>
            <a:ext cx="1440180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135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rialMT" pitchFamily="34" charset="0"/>
                <a:ea typeface="ArialMT" pitchFamily="34" charset="-122"/>
                <a:cs typeface="ArialMT" pitchFamily="34" charset="-120"/>
              </a:rPr>
              <a:t>QR Code</a:t>
            </a:r>
            <a:endParaRPr lang="en-US" sz="135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F64E9B-40E8-DB4E-3029-C198C1937D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9944" t="26926" r="27562" b="29778"/>
          <a:stretch>
            <a:fillRect/>
          </a:stretch>
        </p:blipFill>
        <p:spPr>
          <a:xfrm>
            <a:off x="10083150" y="4371662"/>
            <a:ext cx="1827351" cy="186182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0" y="5438329"/>
            <a:ext cx="914400" cy="884634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9577" y="1913334"/>
            <a:ext cx="5547271" cy="3929509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-1124903" y="942975"/>
            <a:ext cx="15156180" cy="57804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552"/>
              </a:lnSpc>
              <a:buNone/>
            </a:pPr>
            <a:r>
              <a:rPr lang="en-US" sz="3825" b="1" dirty="0">
                <a:solidFill>
                  <a:srgbClr val="16205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Do You Have Any Questions?</a:t>
            </a:r>
            <a:endParaRPr lang="en-US" sz="3825" dirty="0"/>
          </a:p>
        </p:txBody>
      </p:sp>
      <p:sp>
        <p:nvSpPr>
          <p:cNvPr id="6" name="Text 1"/>
          <p:cNvSpPr/>
          <p:nvPr/>
        </p:nvSpPr>
        <p:spPr>
          <a:xfrm>
            <a:off x="1247239" y="6153150"/>
            <a:ext cx="10275570" cy="32876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588"/>
              </a:lnSpc>
              <a:buNone/>
            </a:pPr>
            <a:r>
              <a:rPr lang="en-US" sz="2175" dirty="0">
                <a:solidFill>
                  <a:srgbClr val="59607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We're here to help you succeed!</a:t>
            </a:r>
            <a:endParaRPr lang="en-US" sz="217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5890" y="2777430"/>
            <a:ext cx="2170063" cy="2153394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3819" y="600075"/>
            <a:ext cx="12573000" cy="6286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4125" b="1" dirty="0">
                <a:solidFill>
                  <a:srgbClr val="16205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What Exactly Is OET?</a:t>
            </a:r>
            <a:endParaRPr lang="en-US" sz="4125" dirty="0"/>
          </a:p>
        </p:txBody>
      </p:sp>
      <p:sp>
        <p:nvSpPr>
          <p:cNvPr id="5" name="Text 1"/>
          <p:cNvSpPr/>
          <p:nvPr/>
        </p:nvSpPr>
        <p:spPr>
          <a:xfrm>
            <a:off x="1447800" y="2314575"/>
            <a:ext cx="12858750" cy="5957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4691"/>
              </a:lnSpc>
              <a:buNone/>
            </a:pPr>
            <a:r>
              <a:rPr lang="en-US" sz="3375" b="1" dirty="0">
                <a:solidFill>
                  <a:srgbClr val="162059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Occupational English Test</a:t>
            </a:r>
            <a:endParaRPr lang="en-US" sz="3375" dirty="0"/>
          </a:p>
        </p:txBody>
      </p:sp>
      <p:sp>
        <p:nvSpPr>
          <p:cNvPr id="6" name="Text 2"/>
          <p:cNvSpPr/>
          <p:nvPr/>
        </p:nvSpPr>
        <p:spPr>
          <a:xfrm>
            <a:off x="1447800" y="3228975"/>
            <a:ext cx="16093440" cy="58251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4587"/>
              </a:lnSpc>
              <a:buNone/>
            </a:pPr>
            <a:r>
              <a:rPr lang="en-US" sz="3300" dirty="0">
                <a:solidFill>
                  <a:srgbClr val="35353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Healthcare-specific English exam</a:t>
            </a:r>
            <a:endParaRPr lang="en-US" sz="3300" dirty="0"/>
          </a:p>
        </p:txBody>
      </p:sp>
      <p:sp>
        <p:nvSpPr>
          <p:cNvPr id="7" name="Text 3"/>
          <p:cNvSpPr/>
          <p:nvPr/>
        </p:nvSpPr>
        <p:spPr>
          <a:xfrm>
            <a:off x="1447800" y="4152900"/>
            <a:ext cx="12070080" cy="582513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4587"/>
              </a:lnSpc>
              <a:buNone/>
            </a:pPr>
            <a:r>
              <a:rPr lang="en-US" sz="3300" dirty="0">
                <a:solidFill>
                  <a:srgbClr val="35353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Accepted internationally</a:t>
            </a:r>
            <a:endParaRPr lang="en-US" sz="3300" dirty="0"/>
          </a:p>
        </p:txBody>
      </p:sp>
      <p:sp>
        <p:nvSpPr>
          <p:cNvPr id="8" name="Text 4"/>
          <p:cNvSpPr/>
          <p:nvPr/>
        </p:nvSpPr>
        <p:spPr>
          <a:xfrm>
            <a:off x="1447800" y="5067300"/>
            <a:ext cx="10287000" cy="5957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4691"/>
              </a:lnSpc>
              <a:buNone/>
            </a:pPr>
            <a:r>
              <a:rPr lang="en-US" sz="3375" dirty="0">
                <a:solidFill>
                  <a:srgbClr val="353535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Alternative to IELTS</a:t>
            </a:r>
            <a:endParaRPr lang="en-US" sz="3375" dirty="0"/>
          </a:p>
        </p:txBody>
      </p:sp>
      <p:sp>
        <p:nvSpPr>
          <p:cNvPr id="9" name="Text 5"/>
          <p:cNvSpPr/>
          <p:nvPr/>
        </p:nvSpPr>
        <p:spPr>
          <a:xfrm>
            <a:off x="-580192" y="6391275"/>
            <a:ext cx="12893040" cy="27205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r">
              <a:lnSpc>
                <a:spcPts val="2142"/>
              </a:lnSpc>
              <a:buNone/>
            </a:pPr>
            <a:r>
              <a:rPr lang="en-US" sz="1800" i="1" dirty="0">
                <a:solidFill>
                  <a:srgbClr val="6D6D6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Global recognition for healthcare professionals</a:t>
            </a:r>
            <a:endParaRPr lang="en-US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086" y="1597819"/>
            <a:ext cx="999679" cy="89832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2566020" y="600075"/>
            <a:ext cx="7429500" cy="56673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463"/>
              </a:lnSpc>
              <a:buNone/>
            </a:pPr>
            <a:r>
              <a:rPr lang="en-US" sz="3750" b="1" dirty="0">
                <a:solidFill>
                  <a:srgbClr val="162059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OET or IELTS?</a:t>
            </a:r>
            <a:endParaRPr lang="en-US" sz="3750" dirty="0"/>
          </a:p>
        </p:txBody>
      </p:sp>
      <p:sp>
        <p:nvSpPr>
          <p:cNvPr id="5" name="Text 1"/>
          <p:cNvSpPr/>
          <p:nvPr/>
        </p:nvSpPr>
        <p:spPr>
          <a:xfrm>
            <a:off x="2526983" y="1828800"/>
            <a:ext cx="1680210" cy="55542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373"/>
              </a:lnSpc>
              <a:buNone/>
            </a:pPr>
            <a:r>
              <a:rPr lang="en-US" sz="3675" b="1" dirty="0">
                <a:solidFill>
                  <a:srgbClr val="008B8B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OET</a:t>
            </a:r>
            <a:endParaRPr lang="en-US" sz="3675" dirty="0"/>
          </a:p>
        </p:txBody>
      </p:sp>
      <p:sp>
        <p:nvSpPr>
          <p:cNvPr id="6" name="Text 2"/>
          <p:cNvSpPr/>
          <p:nvPr/>
        </p:nvSpPr>
        <p:spPr>
          <a:xfrm>
            <a:off x="7515671" y="1828800"/>
            <a:ext cx="2971800" cy="5893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641"/>
              </a:lnSpc>
              <a:buNone/>
            </a:pPr>
            <a:r>
              <a:rPr lang="en-US" sz="3900" b="1" dirty="0">
                <a:solidFill>
                  <a:srgbClr val="F05750"/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IELTS</a:t>
            </a:r>
            <a:endParaRPr lang="en-US" sz="3900" dirty="0"/>
          </a:p>
        </p:txBody>
      </p:sp>
      <p:sp>
        <p:nvSpPr>
          <p:cNvPr id="7" name="Text 3"/>
          <p:cNvSpPr/>
          <p:nvPr/>
        </p:nvSpPr>
        <p:spPr>
          <a:xfrm>
            <a:off x="1381125" y="2838450"/>
            <a:ext cx="8298180" cy="4369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440"/>
              </a:lnSpc>
              <a:buNone/>
            </a:pPr>
            <a:r>
              <a:rPr lang="en-US" sz="2475" dirty="0">
                <a:solidFill>
                  <a:srgbClr val="3D3D3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Healthcare scenarios</a:t>
            </a:r>
            <a:endParaRPr lang="en-US" sz="2475" dirty="0"/>
          </a:p>
        </p:txBody>
      </p:sp>
      <p:sp>
        <p:nvSpPr>
          <p:cNvPr id="8" name="Text 4"/>
          <p:cNvSpPr/>
          <p:nvPr/>
        </p:nvSpPr>
        <p:spPr>
          <a:xfrm>
            <a:off x="1381125" y="3638550"/>
            <a:ext cx="7543800" cy="4369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440"/>
              </a:lnSpc>
              <a:buNone/>
            </a:pPr>
            <a:r>
              <a:rPr lang="en-US" sz="2475" dirty="0">
                <a:solidFill>
                  <a:srgbClr val="3D3D3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Medical vocabulary</a:t>
            </a:r>
            <a:endParaRPr lang="en-US" sz="2475" dirty="0"/>
          </a:p>
        </p:txBody>
      </p:sp>
      <p:sp>
        <p:nvSpPr>
          <p:cNvPr id="9" name="Text 5"/>
          <p:cNvSpPr/>
          <p:nvPr/>
        </p:nvSpPr>
        <p:spPr>
          <a:xfrm>
            <a:off x="1381125" y="4429125"/>
            <a:ext cx="7920990" cy="4369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440"/>
              </a:lnSpc>
              <a:buNone/>
            </a:pPr>
            <a:r>
              <a:rPr lang="en-US" sz="2475" dirty="0">
                <a:solidFill>
                  <a:srgbClr val="3D3D3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Realistic roleplays</a:t>
            </a:r>
            <a:endParaRPr lang="en-US" sz="2475" dirty="0"/>
          </a:p>
        </p:txBody>
      </p:sp>
      <p:sp>
        <p:nvSpPr>
          <p:cNvPr id="10" name="Text 6"/>
          <p:cNvSpPr/>
          <p:nvPr/>
        </p:nvSpPr>
        <p:spPr>
          <a:xfrm>
            <a:off x="6953250" y="2838450"/>
            <a:ext cx="9429750" cy="4369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440"/>
              </a:lnSpc>
              <a:buNone/>
            </a:pPr>
            <a:r>
              <a:rPr lang="en-US" sz="2475" dirty="0">
                <a:solidFill>
                  <a:srgbClr val="3D3D3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General academic topics</a:t>
            </a:r>
            <a:endParaRPr lang="en-US" sz="2475" dirty="0"/>
          </a:p>
        </p:txBody>
      </p:sp>
      <p:sp>
        <p:nvSpPr>
          <p:cNvPr id="11" name="Text 7"/>
          <p:cNvSpPr/>
          <p:nvPr/>
        </p:nvSpPr>
        <p:spPr>
          <a:xfrm>
            <a:off x="6953250" y="3638550"/>
            <a:ext cx="7543800" cy="43695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440"/>
              </a:lnSpc>
              <a:buNone/>
            </a:pPr>
            <a:r>
              <a:rPr lang="en-US" sz="2475" dirty="0">
                <a:solidFill>
                  <a:srgbClr val="3D3D3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Essays not medical</a:t>
            </a:r>
            <a:endParaRPr lang="en-US" sz="2475" dirty="0"/>
          </a:p>
        </p:txBody>
      </p:sp>
      <p:sp>
        <p:nvSpPr>
          <p:cNvPr id="12" name="Text 8"/>
          <p:cNvSpPr/>
          <p:nvPr/>
        </p:nvSpPr>
        <p:spPr>
          <a:xfrm>
            <a:off x="6953250" y="4429125"/>
            <a:ext cx="7315200" cy="42371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336"/>
              </a:lnSpc>
              <a:buNone/>
            </a:pPr>
            <a:r>
              <a:rPr lang="en-US" sz="2400" dirty="0">
                <a:solidFill>
                  <a:srgbClr val="3D3D3D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• Broader vocabulary</a:t>
            </a:r>
            <a:endParaRPr lang="en-US" sz="2400" dirty="0"/>
          </a:p>
        </p:txBody>
      </p:sp>
      <p:sp>
        <p:nvSpPr>
          <p:cNvPr id="13" name="Text 9"/>
          <p:cNvSpPr/>
          <p:nvPr/>
        </p:nvSpPr>
        <p:spPr>
          <a:xfrm>
            <a:off x="-4626322" y="6000750"/>
            <a:ext cx="22402800" cy="34409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algn="ctr">
              <a:lnSpc>
                <a:spcPts val="2709"/>
              </a:lnSpc>
            </a:pPr>
            <a:r>
              <a:rPr lang="en-US" sz="2100" i="1" dirty="0">
                <a:solidFill>
                  <a:srgbClr val="59208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Both tests assess your English, but OET tests your professional communication</a:t>
            </a:r>
            <a:endParaRPr lang="en-US" sz="2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A2518FF2-082F-80F8-2ED8-89D5219DC0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4" y="0"/>
            <a:ext cx="11786558" cy="691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358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6675" y="2098477"/>
            <a:ext cx="7766298" cy="4004965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1583501" y="914400"/>
            <a:ext cx="9387840" cy="64011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5040"/>
              </a:lnSpc>
              <a:buNone/>
            </a:pPr>
            <a:r>
              <a:rPr lang="en-US" sz="4200" b="1" dirty="0">
                <a:solidFill>
                  <a:srgbClr val="16205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The 4 Subtests</a:t>
            </a:r>
            <a:endParaRPr lang="en-US" sz="42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984" y="6185892"/>
            <a:ext cx="1072753" cy="500509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686" y="2215009"/>
            <a:ext cx="3364855" cy="2667744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5271" y="1645890"/>
            <a:ext cx="1267867" cy="500509"/>
          </a:xfrm>
          <a:prstGeom prst="rect">
            <a:avLst/>
          </a:prstGeom>
        </p:spPr>
      </p:pic>
      <p:sp>
        <p:nvSpPr>
          <p:cNvPr id="6" name="Text 0"/>
          <p:cNvSpPr/>
          <p:nvPr/>
        </p:nvSpPr>
        <p:spPr>
          <a:xfrm>
            <a:off x="-4036740" y="676275"/>
            <a:ext cx="21202650" cy="762298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6002"/>
              </a:lnSpc>
              <a:buNone/>
            </a:pPr>
            <a:r>
              <a:rPr lang="en-US" sz="3975" b="1" dirty="0">
                <a:solidFill>
                  <a:srgbClr val="00255E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Listening = Accuracy Under Pressure</a:t>
            </a:r>
            <a:endParaRPr lang="en-US" sz="3975" dirty="0"/>
          </a:p>
        </p:txBody>
      </p:sp>
      <p:sp>
        <p:nvSpPr>
          <p:cNvPr id="7" name="Text 1"/>
          <p:cNvSpPr/>
          <p:nvPr/>
        </p:nvSpPr>
        <p:spPr>
          <a:xfrm>
            <a:off x="6562725" y="2181225"/>
            <a:ext cx="2979420" cy="45987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621"/>
              </a:lnSpc>
              <a:buNone/>
            </a:pPr>
            <a:r>
              <a:rPr lang="en-US" sz="2550" dirty="0">
                <a:solidFill>
                  <a:srgbClr val="2B2B2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3 parts</a:t>
            </a:r>
            <a:endParaRPr lang="en-US" sz="2550" dirty="0"/>
          </a:p>
        </p:txBody>
      </p:sp>
      <p:sp>
        <p:nvSpPr>
          <p:cNvPr id="8" name="Text 2"/>
          <p:cNvSpPr/>
          <p:nvPr/>
        </p:nvSpPr>
        <p:spPr>
          <a:xfrm>
            <a:off x="6562725" y="2924175"/>
            <a:ext cx="11269980" cy="45987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621"/>
              </a:lnSpc>
              <a:buNone/>
            </a:pPr>
            <a:r>
              <a:rPr lang="en-US" sz="2550" dirty="0">
                <a:solidFill>
                  <a:srgbClr val="2B2B2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Real healthcare conversations</a:t>
            </a:r>
            <a:endParaRPr lang="en-US" sz="2550" dirty="0"/>
          </a:p>
        </p:txBody>
      </p:sp>
      <p:sp>
        <p:nvSpPr>
          <p:cNvPr id="9" name="Text 3"/>
          <p:cNvSpPr/>
          <p:nvPr/>
        </p:nvSpPr>
        <p:spPr>
          <a:xfrm>
            <a:off x="6562725" y="3667125"/>
            <a:ext cx="8549640" cy="45987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621"/>
              </a:lnSpc>
              <a:buNone/>
            </a:pPr>
            <a:r>
              <a:rPr lang="en-US" sz="2550" dirty="0">
                <a:solidFill>
                  <a:srgbClr val="2B2B2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Distractors are tricky</a:t>
            </a:r>
            <a:endParaRPr lang="en-US" sz="2550" dirty="0"/>
          </a:p>
        </p:txBody>
      </p:sp>
      <p:sp>
        <p:nvSpPr>
          <p:cNvPr id="10" name="Text 4"/>
          <p:cNvSpPr/>
          <p:nvPr/>
        </p:nvSpPr>
        <p:spPr>
          <a:xfrm>
            <a:off x="6562725" y="4410075"/>
            <a:ext cx="6217920" cy="45987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621"/>
              </a:lnSpc>
              <a:buNone/>
            </a:pPr>
            <a:r>
              <a:rPr lang="en-US" sz="2550" dirty="0">
                <a:solidFill>
                  <a:srgbClr val="2B2B2B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Spelling matters</a:t>
            </a:r>
            <a:endParaRPr lang="en-US" sz="2550" dirty="0"/>
          </a:p>
        </p:txBody>
      </p:sp>
      <p:sp>
        <p:nvSpPr>
          <p:cNvPr id="11" name="Text 5"/>
          <p:cNvSpPr/>
          <p:nvPr/>
        </p:nvSpPr>
        <p:spPr>
          <a:xfrm>
            <a:off x="-1727403" y="5676900"/>
            <a:ext cx="16322040" cy="45987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621"/>
              </a:lnSpc>
              <a:buNone/>
            </a:pPr>
            <a:r>
              <a:rPr lang="en-US" sz="2550" i="1" dirty="0">
                <a:solidFill>
                  <a:srgbClr val="00408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What’s harder — fast speakers or spelling?</a:t>
            </a:r>
            <a:endParaRPr lang="en-US" sz="2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5263" y="1988790"/>
            <a:ext cx="2474863" cy="2962573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-2676570" y="742950"/>
            <a:ext cx="18482310" cy="56004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4410"/>
              </a:lnSpc>
              <a:buNone/>
            </a:pPr>
            <a:r>
              <a:rPr lang="en-US" sz="3675" b="1" dirty="0">
                <a:solidFill>
                  <a:srgbClr val="1A237E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Reading = Speed + Smart Technique</a:t>
            </a:r>
            <a:endParaRPr lang="en-US" sz="3675" dirty="0"/>
          </a:p>
        </p:txBody>
      </p:sp>
      <p:sp>
        <p:nvSpPr>
          <p:cNvPr id="5" name="Text 1"/>
          <p:cNvSpPr/>
          <p:nvPr/>
        </p:nvSpPr>
        <p:spPr>
          <a:xfrm>
            <a:off x="2251680" y="5734050"/>
            <a:ext cx="8046720" cy="43889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3456"/>
              </a:lnSpc>
              <a:buNone/>
            </a:pPr>
            <a:r>
              <a:rPr lang="en-US" sz="2400" b="1" dirty="0">
                <a:solidFill>
                  <a:srgbClr val="1B5E2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Time management is key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6324600" y="2143125"/>
            <a:ext cx="9875520" cy="43889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456"/>
              </a:lnSpc>
              <a:buNone/>
            </a:pPr>
            <a:r>
              <a:rPr lang="en-US" sz="2400" dirty="0">
                <a:solidFill>
                  <a:srgbClr val="1B5E2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 A: Skimming &amp; scanning</a:t>
            </a:r>
            <a:endParaRPr lang="en-US" sz="2400" dirty="0"/>
          </a:p>
        </p:txBody>
      </p:sp>
      <p:sp>
        <p:nvSpPr>
          <p:cNvPr id="7" name="Text 3"/>
          <p:cNvSpPr/>
          <p:nvPr/>
        </p:nvSpPr>
        <p:spPr>
          <a:xfrm>
            <a:off x="6324600" y="3276600"/>
            <a:ext cx="6949440" cy="43889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456"/>
              </a:lnSpc>
              <a:buNone/>
            </a:pPr>
            <a:r>
              <a:rPr lang="en-US" sz="2400" dirty="0">
                <a:solidFill>
                  <a:srgbClr val="1B5E2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 B: Short texts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6324600" y="4410075"/>
            <a:ext cx="9509760" cy="43889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456"/>
              </a:lnSpc>
              <a:buNone/>
            </a:pPr>
            <a:r>
              <a:rPr lang="en-US" sz="2400" dirty="0">
                <a:solidFill>
                  <a:srgbClr val="1B5E2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Part C: Deep understanding</a:t>
            </a:r>
            <a:endParaRPr lang="en-US" sz="2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8784" y="5753844"/>
            <a:ext cx="682675" cy="912019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8173" y="2372767"/>
            <a:ext cx="2426196" cy="1728192"/>
          </a:xfrm>
          <a:prstGeom prst="rect">
            <a:avLst/>
          </a:prstGeom>
        </p:spPr>
      </p:pic>
      <p:sp>
        <p:nvSpPr>
          <p:cNvPr id="5" name="Text 0"/>
          <p:cNvSpPr/>
          <p:nvPr/>
        </p:nvSpPr>
        <p:spPr>
          <a:xfrm>
            <a:off x="1200150" y="638175"/>
            <a:ext cx="19213830" cy="46479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659"/>
              </a:lnSpc>
              <a:buNone/>
            </a:pPr>
            <a:r>
              <a:rPr lang="en-US" sz="3075" b="1" dirty="0">
                <a:solidFill>
                  <a:srgbClr val="162046"/>
                </a:solidFill>
                <a:latin typeface="Red Hat Display Variable" pitchFamily="34" charset="0"/>
                <a:ea typeface="Red Hat Display Variable" pitchFamily="34" charset="-122"/>
                <a:cs typeface="Red Hat Display Variable" pitchFamily="34" charset="-120"/>
              </a:rPr>
              <a:t>Writing Is Where Most Students Lose Marks</a:t>
            </a:r>
            <a:endParaRPr lang="en-US" sz="3075" dirty="0"/>
          </a:p>
        </p:txBody>
      </p:sp>
      <p:sp>
        <p:nvSpPr>
          <p:cNvPr id="6" name="Text 1"/>
          <p:cNvSpPr/>
          <p:nvPr/>
        </p:nvSpPr>
        <p:spPr>
          <a:xfrm>
            <a:off x="3400425" y="5324475"/>
            <a:ext cx="5982593" cy="6858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 algn="ctr">
              <a:lnSpc>
                <a:spcPts val="2700"/>
              </a:lnSpc>
              <a:buNone/>
            </a:pPr>
            <a:r>
              <a:rPr lang="en-US" sz="2250" b="1" dirty="0">
                <a:solidFill>
                  <a:srgbClr val="4A006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Writing is not an English problem.
It's a STRUCTURE problem.</a:t>
            </a:r>
            <a:endParaRPr lang="en-US" sz="2250" dirty="0"/>
          </a:p>
        </p:txBody>
      </p:sp>
      <p:sp>
        <p:nvSpPr>
          <p:cNvPr id="7" name="Text 2"/>
          <p:cNvSpPr/>
          <p:nvPr/>
        </p:nvSpPr>
        <p:spPr>
          <a:xfrm>
            <a:off x="6381750" y="1971675"/>
            <a:ext cx="10241280" cy="399306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144"/>
              </a:lnSpc>
              <a:buNone/>
            </a:pPr>
            <a:r>
              <a:rPr lang="en-US" sz="2400" dirty="0">
                <a:solidFill>
                  <a:srgbClr val="39393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Referral / discharge letters</a:t>
            </a:r>
            <a:endParaRPr lang="en-US" sz="2400" dirty="0"/>
          </a:p>
        </p:txBody>
      </p:sp>
      <p:sp>
        <p:nvSpPr>
          <p:cNvPr id="8" name="Text 3"/>
          <p:cNvSpPr/>
          <p:nvPr/>
        </p:nvSpPr>
        <p:spPr>
          <a:xfrm>
            <a:off x="6381750" y="2705100"/>
            <a:ext cx="11315700" cy="41180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242"/>
              </a:lnSpc>
              <a:buNone/>
            </a:pPr>
            <a:r>
              <a:rPr lang="en-US" sz="2475" dirty="0">
                <a:solidFill>
                  <a:srgbClr val="39393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Case notes → structured letter</a:t>
            </a:r>
            <a:endParaRPr lang="en-US" sz="2475" dirty="0"/>
          </a:p>
        </p:txBody>
      </p:sp>
      <p:sp>
        <p:nvSpPr>
          <p:cNvPr id="9" name="Text 4"/>
          <p:cNvSpPr/>
          <p:nvPr/>
        </p:nvSpPr>
        <p:spPr>
          <a:xfrm>
            <a:off x="6381750" y="3409950"/>
            <a:ext cx="8675370" cy="41180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242"/>
              </a:lnSpc>
              <a:buNone/>
            </a:pPr>
            <a:r>
              <a:rPr lang="en-US" sz="2475" dirty="0">
                <a:solidFill>
                  <a:srgbClr val="39393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Selection is everything</a:t>
            </a:r>
            <a:endParaRPr lang="en-US" sz="2475" dirty="0"/>
          </a:p>
        </p:txBody>
      </p:sp>
      <p:sp>
        <p:nvSpPr>
          <p:cNvPr id="10" name="Text 5"/>
          <p:cNvSpPr/>
          <p:nvPr/>
        </p:nvSpPr>
        <p:spPr>
          <a:xfrm>
            <a:off x="6381750" y="4143375"/>
            <a:ext cx="7543800" cy="411807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ctr"/>
          <a:lstStyle/>
          <a:p>
            <a:pPr marL="0" indent="0">
              <a:lnSpc>
                <a:spcPts val="3242"/>
              </a:lnSpc>
              <a:buNone/>
            </a:pPr>
            <a:r>
              <a:rPr lang="en-US" sz="2475" dirty="0">
                <a:solidFill>
                  <a:srgbClr val="393939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Formal tone required</a:t>
            </a:r>
            <a:endParaRPr lang="en-US" sz="247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580</Words>
  <Application>Microsoft Office PowerPoint</Application>
  <PresentationFormat>Widescreen</PresentationFormat>
  <Paragraphs>135</Paragraphs>
  <Slides>23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Arial</vt:lpstr>
      <vt:lpstr>ArialMT</vt:lpstr>
      <vt:lpstr>Calibri</vt:lpstr>
      <vt:lpstr>Inter</vt:lpstr>
      <vt:lpstr>Montserrat</vt:lpstr>
      <vt:lpstr>Noto Sans JP</vt:lpstr>
      <vt:lpstr>Noto Sans KR</vt:lpstr>
      <vt:lpstr>OpenSans-Regular</vt:lpstr>
      <vt:lpstr>PlayfairDisplay-Italic</vt:lpstr>
      <vt:lpstr>Poppins</vt:lpstr>
      <vt:lpstr>Red Hat Display Variable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Israa</cp:lastModifiedBy>
  <cp:revision>2</cp:revision>
  <dcterms:created xsi:type="dcterms:W3CDTF">2026-02-20T21:24:08Z</dcterms:created>
  <dcterms:modified xsi:type="dcterms:W3CDTF">2026-02-24T23:28:44Z</dcterms:modified>
</cp:coreProperties>
</file>