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4C330B7-546B-457D-AA2D-3C807C03B542}"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292244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C330B7-546B-457D-AA2D-3C807C03B542}"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3407035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C330B7-546B-457D-AA2D-3C807C03B542}"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305474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C330B7-546B-457D-AA2D-3C807C03B542}"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143621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C330B7-546B-457D-AA2D-3C807C03B542}" type="datetimeFigureOut">
              <a:rPr lang="en-US" smtClean="0"/>
              <a:t>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3088166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C330B7-546B-457D-AA2D-3C807C03B542}" type="datetimeFigureOut">
              <a:rPr lang="en-US" smtClean="0"/>
              <a:t>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2432824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C330B7-546B-457D-AA2D-3C807C03B542}" type="datetimeFigureOut">
              <a:rPr lang="en-US" smtClean="0"/>
              <a:t>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3752072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C330B7-546B-457D-AA2D-3C807C03B542}" type="datetimeFigureOut">
              <a:rPr lang="en-US" smtClean="0"/>
              <a:t>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1795442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C330B7-546B-457D-AA2D-3C807C03B542}" type="datetimeFigureOut">
              <a:rPr lang="en-US" smtClean="0"/>
              <a:t>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3909699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C330B7-546B-457D-AA2D-3C807C03B542}" type="datetimeFigureOut">
              <a:rPr lang="en-US" smtClean="0"/>
              <a:t>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39873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C330B7-546B-457D-AA2D-3C807C03B542}" type="datetimeFigureOut">
              <a:rPr lang="en-US" smtClean="0"/>
              <a:t>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EDD80D-2874-4447-899C-22F13168FDDA}" type="slidenum">
              <a:rPr lang="en-US" smtClean="0"/>
              <a:t>‹#›</a:t>
            </a:fld>
            <a:endParaRPr lang="en-US"/>
          </a:p>
        </p:txBody>
      </p:sp>
    </p:spTree>
    <p:extLst>
      <p:ext uri="{BB962C8B-B14F-4D97-AF65-F5344CB8AC3E}">
        <p14:creationId xmlns:p14="http://schemas.microsoft.com/office/powerpoint/2010/main" val="1517249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C330B7-546B-457D-AA2D-3C807C03B542}" type="datetimeFigureOut">
              <a:rPr lang="en-US" smtClean="0"/>
              <a:t>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EDD80D-2874-4447-899C-22F13168FDDA}" type="slidenum">
              <a:rPr lang="en-US" smtClean="0"/>
              <a:t>‹#›</a:t>
            </a:fld>
            <a:endParaRPr lang="en-US"/>
          </a:p>
        </p:txBody>
      </p:sp>
    </p:spTree>
    <p:extLst>
      <p:ext uri="{BB962C8B-B14F-4D97-AF65-F5344CB8AC3E}">
        <p14:creationId xmlns:p14="http://schemas.microsoft.com/office/powerpoint/2010/main" val="1367014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studyabroad.shiksha.com/exams/oet/how-to-regist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occupationalenglishtest.org/book-oet/?utm_source=shiksha&amp;utm_medium=Shiksha-ED&amp;utm_campaign=Shiksha-Onsit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Occupational English Test</a:t>
            </a:r>
          </a:p>
        </p:txBody>
      </p:sp>
      <p:sp>
        <p:nvSpPr>
          <p:cNvPr id="3" name="Subtitle 2"/>
          <p:cNvSpPr>
            <a:spLocks noGrp="1"/>
          </p:cNvSpPr>
          <p:nvPr>
            <p:ph type="subTitle" idx="1"/>
          </p:nvPr>
        </p:nvSpPr>
        <p:spPr/>
        <p:txBody>
          <a:bodyPr/>
          <a:lstStyle/>
          <a:p>
            <a:r>
              <a:rPr lang="en-US" dirty="0"/>
              <a:t>Ahmad almakableh</a:t>
            </a:r>
          </a:p>
        </p:txBody>
      </p:sp>
    </p:spTree>
    <p:extLst>
      <p:ext uri="{BB962C8B-B14F-4D97-AF65-F5344CB8AC3E}">
        <p14:creationId xmlns:p14="http://schemas.microsoft.com/office/powerpoint/2010/main" val="4082596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2100"/>
            <a:ext cx="10515600" cy="5884863"/>
          </a:xfrm>
        </p:spPr>
        <p:txBody>
          <a:bodyPr>
            <a:normAutofit lnSpcReduction="10000"/>
          </a:bodyPr>
          <a:lstStyle/>
          <a:p>
            <a:r>
              <a:rPr lang="en-US" dirty="0"/>
              <a:t>The following </a:t>
            </a:r>
            <a:r>
              <a:rPr lang="en-US" dirty="0" err="1"/>
              <a:t>organisations</a:t>
            </a:r>
            <a:r>
              <a:rPr lang="en-US" dirty="0"/>
              <a:t> accept </a:t>
            </a:r>
            <a:r>
              <a:rPr lang="en-US" dirty="0" err="1"/>
              <a:t>OET@Home</a:t>
            </a:r>
            <a:r>
              <a:rPr lang="en-US" dirty="0"/>
              <a:t> results:</a:t>
            </a:r>
          </a:p>
          <a:p>
            <a:r>
              <a:rPr lang="en-US" b="1" dirty="0"/>
              <a:t>Healthcare Regulators</a:t>
            </a:r>
            <a:endParaRPr lang="en-US" dirty="0"/>
          </a:p>
          <a:p>
            <a:r>
              <a:rPr lang="en-US" dirty="0"/>
              <a:t>College of Physicians and Surgeons of British Columbia (Canada)</a:t>
            </a:r>
          </a:p>
          <a:p>
            <a:r>
              <a:rPr lang="en-US" dirty="0"/>
              <a:t>Dietitians Association of Australia</a:t>
            </a:r>
          </a:p>
          <a:p>
            <a:r>
              <a:rPr lang="en-US" dirty="0"/>
              <a:t>Dietitians Board of New Zealand</a:t>
            </a:r>
          </a:p>
          <a:p>
            <a:r>
              <a:rPr lang="en-US" dirty="0"/>
              <a:t>ECFMG (USA)</a:t>
            </a:r>
          </a:p>
          <a:p>
            <a:r>
              <a:rPr lang="en-US" dirty="0"/>
              <a:t>General Medical Council (UK)</a:t>
            </a:r>
          </a:p>
          <a:p>
            <a:r>
              <a:rPr lang="en-US" dirty="0"/>
              <a:t>Maldives Medical and Dental Council</a:t>
            </a:r>
          </a:p>
          <a:p>
            <a:r>
              <a:rPr lang="en-US" dirty="0"/>
              <a:t>Maldives Nursing and Midwifery Council</a:t>
            </a:r>
          </a:p>
          <a:p>
            <a:r>
              <a:rPr lang="en-US" dirty="0"/>
              <a:t>Nursing and Midwifery Council (UK)</a:t>
            </a:r>
          </a:p>
          <a:p>
            <a:r>
              <a:rPr lang="en-US" dirty="0"/>
              <a:t>Occupational Therapy Board of New Zealand</a:t>
            </a:r>
          </a:p>
          <a:p>
            <a:r>
              <a:rPr lang="en-US" dirty="0"/>
              <a:t>Royal College of </a:t>
            </a:r>
            <a:r>
              <a:rPr lang="en-US" dirty="0" err="1"/>
              <a:t>Paediatrics</a:t>
            </a:r>
            <a:r>
              <a:rPr lang="en-US" dirty="0"/>
              <a:t> and Child Health</a:t>
            </a:r>
          </a:p>
        </p:txBody>
      </p:sp>
    </p:spTree>
    <p:extLst>
      <p:ext uri="{BB962C8B-B14F-4D97-AF65-F5344CB8AC3E}">
        <p14:creationId xmlns:p14="http://schemas.microsoft.com/office/powerpoint/2010/main" val="904343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700"/>
            <a:ext cx="10515600" cy="5529263"/>
          </a:xfrm>
        </p:spPr>
        <p:txBody>
          <a:bodyPr>
            <a:normAutofit fontScale="92500" lnSpcReduction="10000"/>
          </a:bodyPr>
          <a:lstStyle/>
          <a:p>
            <a:r>
              <a:rPr lang="en-US" dirty="0"/>
              <a:t>Speech Pathology Australia</a:t>
            </a:r>
          </a:p>
          <a:p>
            <a:r>
              <a:rPr lang="en-US" dirty="0"/>
              <a:t>Washington State Nursing Care Quality Assurance Commission</a:t>
            </a:r>
          </a:p>
          <a:p>
            <a:r>
              <a:rPr lang="en-US" b="1" dirty="0"/>
              <a:t>Education Institutions</a:t>
            </a:r>
            <a:endParaRPr lang="en-US" dirty="0"/>
          </a:p>
          <a:p>
            <a:r>
              <a:rPr lang="en-US" dirty="0"/>
              <a:t>Brunel University London (UK)</a:t>
            </a:r>
          </a:p>
          <a:p>
            <a:r>
              <a:rPr lang="en-US" dirty="0"/>
              <a:t>Hamad Medical Corporation (Qatar)</a:t>
            </a:r>
          </a:p>
          <a:p>
            <a:r>
              <a:rPr lang="en-US" dirty="0"/>
              <a:t>Jose Rizal Memorial State University (Philippines)</a:t>
            </a:r>
          </a:p>
          <a:p>
            <a:r>
              <a:rPr lang="en-US" dirty="0"/>
              <a:t>Sydney Shoulder Research Institute (Australia)</a:t>
            </a:r>
          </a:p>
          <a:p>
            <a:r>
              <a:rPr lang="en-US" dirty="0"/>
              <a:t>Ulster University (UK)</a:t>
            </a:r>
          </a:p>
          <a:p>
            <a:r>
              <a:rPr lang="en-US" b="1" dirty="0"/>
              <a:t>Other </a:t>
            </a:r>
            <a:r>
              <a:rPr lang="en-US" b="1" dirty="0" err="1"/>
              <a:t>Organisations</a:t>
            </a:r>
            <a:endParaRPr lang="en-US" dirty="0"/>
          </a:p>
          <a:p>
            <a:r>
              <a:rPr lang="en-US" dirty="0"/>
              <a:t>Health Education England (UK)</a:t>
            </a:r>
          </a:p>
          <a:p>
            <a:r>
              <a:rPr lang="en-US" dirty="0"/>
              <a:t>IPA Recruitment Solutions (Australia)</a:t>
            </a:r>
          </a:p>
          <a:p>
            <a:r>
              <a:rPr lang="en-US" dirty="0" err="1"/>
              <a:t>Wrightington</a:t>
            </a:r>
            <a:r>
              <a:rPr lang="en-US" dirty="0"/>
              <a:t>, </a:t>
            </a:r>
            <a:r>
              <a:rPr lang="en-US" dirty="0" err="1"/>
              <a:t>Wigan</a:t>
            </a:r>
            <a:r>
              <a:rPr lang="en-US" dirty="0"/>
              <a:t> and Leigh NHS Foundation Trust (UK)</a:t>
            </a:r>
          </a:p>
        </p:txBody>
      </p:sp>
    </p:spTree>
    <p:extLst>
      <p:ext uri="{BB962C8B-B14F-4D97-AF65-F5344CB8AC3E}">
        <p14:creationId xmlns:p14="http://schemas.microsoft.com/office/powerpoint/2010/main" val="3095941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2803525"/>
            <a:ext cx="10515600" cy="1325563"/>
          </a:xfrm>
        </p:spPr>
        <p:txBody>
          <a:bodyPr/>
          <a:lstStyle/>
          <a:p>
            <a:pPr algn="ctr"/>
            <a:r>
              <a:rPr lang="en-US" dirty="0"/>
              <a:t>Thank you</a:t>
            </a:r>
          </a:p>
        </p:txBody>
      </p:sp>
    </p:spTree>
    <p:extLst>
      <p:ext uri="{BB962C8B-B14F-4D97-AF65-F5344CB8AC3E}">
        <p14:creationId xmlns:p14="http://schemas.microsoft.com/office/powerpoint/2010/main" val="409975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OET </a:t>
            </a:r>
          </a:p>
        </p:txBody>
      </p:sp>
      <p:sp>
        <p:nvSpPr>
          <p:cNvPr id="3" name="Content Placeholder 2"/>
          <p:cNvSpPr>
            <a:spLocks noGrp="1"/>
          </p:cNvSpPr>
          <p:nvPr>
            <p:ph idx="1"/>
          </p:nvPr>
        </p:nvSpPr>
        <p:spPr/>
        <p:txBody>
          <a:bodyPr/>
          <a:lstStyle/>
          <a:p>
            <a:r>
              <a:rPr lang="en-US" dirty="0"/>
              <a:t>Is an Australian language exam to substitute IELETS for the all medical field </a:t>
            </a:r>
          </a:p>
          <a:p>
            <a:r>
              <a:rPr lang="en-US" dirty="0"/>
              <a:t>The IELTS (International English Language Testing System) and OET (Occupational English Test) are both used to test the English Language competency of healthcare professionals around the world. Both of these examinations are chosen by the regulatory bodies to make sure that healthcare workers have sufficient language skills to communicate effectively with patients and colleagues and deliver adequate medical care.</a:t>
            </a:r>
          </a:p>
        </p:txBody>
      </p:sp>
    </p:spTree>
    <p:extLst>
      <p:ext uri="{BB962C8B-B14F-4D97-AF65-F5344CB8AC3E}">
        <p14:creationId xmlns:p14="http://schemas.microsoft.com/office/powerpoint/2010/main" val="2977551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3792"/>
            <a:ext cx="10515600" cy="5623171"/>
          </a:xfrm>
        </p:spPr>
        <p:txBody>
          <a:bodyPr>
            <a:normAutofit/>
          </a:bodyPr>
          <a:lstStyle/>
          <a:p>
            <a:pPr fontAlgn="base"/>
            <a:r>
              <a:rPr lang="en-US" b="1" dirty="0"/>
              <a:t>What is the difference between OET and IELTS?</a:t>
            </a:r>
            <a:endParaRPr lang="en-US" dirty="0"/>
          </a:p>
          <a:p>
            <a:pPr fontAlgn="base"/>
            <a:r>
              <a:rPr lang="en-US" dirty="0"/>
              <a:t>Usually OET tests a person’s ability to communicate in English in healthcare setting, whereas IELTS test the ability of person to communicate in English in general. Although both the exams are accepted by the GMC and the NMC.</a:t>
            </a:r>
          </a:p>
          <a:p>
            <a:pPr fontAlgn="base"/>
            <a:r>
              <a:rPr lang="en-US" dirty="0"/>
              <a:t>IELTS VS OET Key Differences:</a:t>
            </a:r>
          </a:p>
          <a:p>
            <a:pPr fontAlgn="base"/>
            <a:r>
              <a:rPr lang="en-US" dirty="0"/>
              <a:t>Many think that OET is much easier to pass than Academic IELTS. This is not entirely true. People think so, because many health care professionals who sat for the OET test for the first time, had passed the exam. This was not because the test was easier. It happened because, their communication skill had been assessed in an environment which was familiar to them.</a:t>
            </a:r>
          </a:p>
        </p:txBody>
      </p:sp>
    </p:spTree>
    <p:extLst>
      <p:ext uri="{BB962C8B-B14F-4D97-AF65-F5344CB8AC3E}">
        <p14:creationId xmlns:p14="http://schemas.microsoft.com/office/powerpoint/2010/main" val="998147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6518"/>
            <a:ext cx="10515600" cy="5700445"/>
          </a:xfrm>
        </p:spPr>
        <p:txBody>
          <a:bodyPr/>
          <a:lstStyle/>
          <a:p>
            <a:pPr fontAlgn="base"/>
            <a:r>
              <a:rPr lang="en-US" b="1" dirty="0"/>
              <a:t>Similarities:</a:t>
            </a:r>
            <a:endParaRPr lang="en-US" dirty="0"/>
          </a:p>
          <a:p>
            <a:pPr fontAlgn="base"/>
            <a:r>
              <a:rPr lang="en-US" dirty="0"/>
              <a:t>There 4 sub tests in both exams: Reading, Listening, Writing, Speaking.</a:t>
            </a:r>
          </a:p>
          <a:p>
            <a:pPr fontAlgn="base"/>
            <a:r>
              <a:rPr lang="en-US" dirty="0"/>
              <a:t>In both tests students receive a graded score rather than pass or fail.</a:t>
            </a:r>
          </a:p>
          <a:p>
            <a:pPr fontAlgn="base"/>
            <a:r>
              <a:rPr lang="en-US" dirty="0"/>
              <a:t>Both a ‘7’ in IELTS and a ‘B’ on the OET is considered C1 or advanced level of English by the common European Frame work of reference</a:t>
            </a:r>
          </a:p>
        </p:txBody>
      </p:sp>
    </p:spTree>
    <p:extLst>
      <p:ext uri="{BB962C8B-B14F-4D97-AF65-F5344CB8AC3E}">
        <p14:creationId xmlns:p14="http://schemas.microsoft.com/office/powerpoint/2010/main" val="2246664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034862" y="-61862"/>
            <a:ext cx="7289441" cy="6919862"/>
          </a:xfrm>
        </p:spPr>
      </p:pic>
    </p:spTree>
    <p:extLst>
      <p:ext uri="{BB962C8B-B14F-4D97-AF65-F5344CB8AC3E}">
        <p14:creationId xmlns:p14="http://schemas.microsoft.com/office/powerpoint/2010/main" val="999314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can take the exam</a:t>
            </a:r>
          </a:p>
        </p:txBody>
      </p:sp>
      <p:sp>
        <p:nvSpPr>
          <p:cNvPr id="3" name="Content Placeholder 2"/>
          <p:cNvSpPr>
            <a:spLocks noGrp="1"/>
          </p:cNvSpPr>
          <p:nvPr>
            <p:ph idx="1"/>
          </p:nvPr>
        </p:nvSpPr>
        <p:spPr/>
        <p:txBody>
          <a:bodyPr>
            <a:normAutofit fontScale="92500" lnSpcReduction="10000"/>
          </a:bodyPr>
          <a:lstStyle/>
          <a:p>
            <a:r>
              <a:rPr lang="en-US" dirty="0"/>
              <a:t>The OET exam has been specifically designed for 12 healthcare professions including Occupational Therapy, Dentistry, Nursing, Radiography, Veterinary Science, Medicine, Speech Pathology, Physiotherapy, Dietetics, Podiatry, Pharmacy, and Optometry</a:t>
            </a:r>
          </a:p>
          <a:p>
            <a:r>
              <a:rPr lang="en-US" dirty="0"/>
              <a:t>Healthcare professionals who are looking to work or study in the healthcare sector in Australia, Canada, Ireland, Maldives, Malta, Namibia, New Zealand, Philippines, Qatar, Singapore, Spain, Ukraine, United Kingdom, United Arab Emirates and the United States of America are required to </a:t>
            </a:r>
            <a:r>
              <a:rPr lang="en-US" dirty="0">
                <a:hlinkClick r:id="rId2"/>
              </a:rPr>
              <a:t>register for the OET</a:t>
            </a:r>
            <a:r>
              <a:rPr lang="en-US" dirty="0"/>
              <a:t> to be able to prove their level of English proficiency to be able to deliver superior healthcare. A lot of times, while registering for the OET Exam candidates are often confused about OET exam eligibility. Read on to know about the OET eligibility guidelines.</a:t>
            </a:r>
          </a:p>
        </p:txBody>
      </p:sp>
    </p:spTree>
    <p:extLst>
      <p:ext uri="{BB962C8B-B14F-4D97-AF65-F5344CB8AC3E}">
        <p14:creationId xmlns:p14="http://schemas.microsoft.com/office/powerpoint/2010/main" val="2364604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1800"/>
            <a:ext cx="10515600" cy="5745163"/>
          </a:xfrm>
        </p:spPr>
        <p:txBody>
          <a:bodyPr>
            <a:normAutofit/>
          </a:bodyPr>
          <a:lstStyle/>
          <a:p>
            <a:r>
              <a:rPr lang="en-US" b="1" dirty="0"/>
              <a:t>OET Eligibility: Age Requirements</a:t>
            </a:r>
          </a:p>
          <a:p>
            <a:r>
              <a:rPr lang="en-US" dirty="0"/>
              <a:t>CBLA the conducting body of the OET exam has not mentioned any age limit for the OET exam. There are no age criteria for candidates wanting to appear for the OET exam. Hence, candidates wanting to go abroad to countries that accept OET are required to register for the OET exam on the official website, here: </a:t>
            </a:r>
            <a:r>
              <a:rPr lang="en-US" dirty="0">
                <a:hlinkClick r:id="rId2"/>
              </a:rPr>
              <a:t>https://www.occupationalenglishtest.org/book-oet/</a:t>
            </a:r>
            <a:r>
              <a:rPr lang="en-US" dirty="0"/>
              <a:t>. </a:t>
            </a:r>
          </a:p>
          <a:p>
            <a:r>
              <a:rPr lang="en-US" b="1" dirty="0"/>
              <a:t>OET Eligibility: Education Qualification</a:t>
            </a:r>
          </a:p>
          <a:p>
            <a:r>
              <a:rPr lang="en-US" dirty="0"/>
              <a:t>Again, CBLA has not laid down any specific educational qualifications required by the candidate to appear for the OET Exam. Hence, as long as the student is looking to work in the health care sector he is eligible to apply for the OET exam</a:t>
            </a:r>
          </a:p>
        </p:txBody>
      </p:sp>
    </p:spTree>
    <p:extLst>
      <p:ext uri="{BB962C8B-B14F-4D97-AF65-F5344CB8AC3E}">
        <p14:creationId xmlns:p14="http://schemas.microsoft.com/office/powerpoint/2010/main" val="3807183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99546370"/>
              </p:ext>
            </p:extLst>
          </p:nvPr>
        </p:nvGraphicFramePr>
        <p:xfrm>
          <a:off x="1397000" y="457199"/>
          <a:ext cx="7556499" cy="6315992"/>
        </p:xfrm>
        <a:graphic>
          <a:graphicData uri="http://schemas.openxmlformats.org/drawingml/2006/table">
            <a:tbl>
              <a:tblPr/>
              <a:tblGrid>
                <a:gridCol w="2518833">
                  <a:extLst>
                    <a:ext uri="{9D8B030D-6E8A-4147-A177-3AD203B41FA5}">
                      <a16:colId xmlns:a16="http://schemas.microsoft.com/office/drawing/2014/main" val="20000"/>
                    </a:ext>
                  </a:extLst>
                </a:gridCol>
                <a:gridCol w="2518833">
                  <a:extLst>
                    <a:ext uri="{9D8B030D-6E8A-4147-A177-3AD203B41FA5}">
                      <a16:colId xmlns:a16="http://schemas.microsoft.com/office/drawing/2014/main" val="20001"/>
                    </a:ext>
                  </a:extLst>
                </a:gridCol>
                <a:gridCol w="2518833">
                  <a:extLst>
                    <a:ext uri="{9D8B030D-6E8A-4147-A177-3AD203B41FA5}">
                      <a16:colId xmlns:a16="http://schemas.microsoft.com/office/drawing/2014/main" val="20002"/>
                    </a:ext>
                  </a:extLst>
                </a:gridCol>
              </a:tblGrid>
              <a:tr h="1231900">
                <a:tc>
                  <a:txBody>
                    <a:bodyPr/>
                    <a:lstStyle/>
                    <a:p>
                      <a:pPr algn="ctr"/>
                      <a:r>
                        <a:rPr lang="en-US" sz="1600" b="1" dirty="0">
                          <a:solidFill>
                            <a:srgbClr val="000000"/>
                          </a:solidFill>
                          <a:effectLst/>
                          <a:latin typeface="arial" panose="020B0604020202020204" pitchFamily="34" charset="0"/>
                        </a:rPr>
                        <a:t>OET Exam Pattern/ Sections</a:t>
                      </a:r>
                    </a:p>
                  </a:txBody>
                  <a:tcPr marL="21622" marR="21622" marT="10811" marB="16216"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ctr"/>
                      <a:r>
                        <a:rPr lang="en-US" sz="1600" b="1">
                          <a:solidFill>
                            <a:srgbClr val="000000"/>
                          </a:solidFill>
                          <a:effectLst/>
                          <a:latin typeface="arial" panose="020B0604020202020204" pitchFamily="34" charset="0"/>
                        </a:rPr>
                        <a:t>Test Duration</a:t>
                      </a:r>
                    </a:p>
                  </a:txBody>
                  <a:tcPr marL="21622" marR="21622" marT="10811" marB="16216"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ctr"/>
                      <a:r>
                        <a:rPr lang="en-US" sz="1600" b="1">
                          <a:solidFill>
                            <a:srgbClr val="000000"/>
                          </a:solidFill>
                          <a:effectLst/>
                          <a:latin typeface="arial" panose="020B0604020202020204" pitchFamily="34" charset="0"/>
                        </a:rPr>
                        <a:t>OET Test Description</a:t>
                      </a:r>
                    </a:p>
                  </a:txBody>
                  <a:tcPr marL="21622" marR="21622" marT="10811" marB="16216"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231900">
                <a:tc>
                  <a:txBody>
                    <a:bodyPr/>
                    <a:lstStyle/>
                    <a:p>
                      <a:pPr algn="l"/>
                      <a:r>
                        <a:rPr lang="en-US" sz="1600" dirty="0">
                          <a:solidFill>
                            <a:srgbClr val="000000"/>
                          </a:solidFill>
                          <a:effectLst/>
                          <a:latin typeface="arial" panose="020B0604020202020204" pitchFamily="34" charset="0"/>
                        </a:rPr>
                        <a:t>Listening</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50 minutes</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The Listening subsection is divided into 3 parts that test the candidates listening capabilities in various formats.</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231900">
                <a:tc>
                  <a:txBody>
                    <a:bodyPr/>
                    <a:lstStyle/>
                    <a:p>
                      <a:pPr algn="l"/>
                      <a:r>
                        <a:rPr lang="en-US" sz="1600">
                          <a:solidFill>
                            <a:srgbClr val="000000"/>
                          </a:solidFill>
                          <a:effectLst/>
                          <a:latin typeface="arial" panose="020B0604020202020204" pitchFamily="34" charset="0"/>
                        </a:rPr>
                        <a:t>Reading</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60 minutes</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The Reading subsection is divided into 3 parts that test the candidates reading capabilities in various formats.</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231900">
                <a:tc>
                  <a:txBody>
                    <a:bodyPr/>
                    <a:lstStyle/>
                    <a:p>
                      <a:pPr algn="l"/>
                      <a:r>
                        <a:rPr lang="en-US" sz="1600">
                          <a:solidFill>
                            <a:srgbClr val="000000"/>
                          </a:solidFill>
                          <a:effectLst/>
                          <a:latin typeface="arial" panose="020B0604020202020204" pitchFamily="34" charset="0"/>
                        </a:rPr>
                        <a:t>Writing</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45 minutes</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The Writing subsection is profession-specific and requires candidates to write a letter of reference.</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1231900">
                <a:tc>
                  <a:txBody>
                    <a:bodyPr/>
                    <a:lstStyle/>
                    <a:p>
                      <a:pPr algn="l"/>
                      <a:r>
                        <a:rPr lang="en-US" sz="1600">
                          <a:solidFill>
                            <a:srgbClr val="000000"/>
                          </a:solidFill>
                          <a:effectLst/>
                          <a:latin typeface="arial" panose="020B0604020202020204" pitchFamily="34" charset="0"/>
                        </a:rPr>
                        <a:t>Speaking</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a:solidFill>
                            <a:srgbClr val="000000"/>
                          </a:solidFill>
                          <a:effectLst/>
                          <a:latin typeface="arial" panose="020B0604020202020204" pitchFamily="34" charset="0"/>
                        </a:rPr>
                        <a:t>20 minutes</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tc>
                  <a:txBody>
                    <a:bodyPr/>
                    <a:lstStyle/>
                    <a:p>
                      <a:pPr algn="l"/>
                      <a:r>
                        <a:rPr lang="en-US" sz="1600" dirty="0">
                          <a:solidFill>
                            <a:srgbClr val="000000"/>
                          </a:solidFill>
                          <a:effectLst/>
                          <a:latin typeface="arial" panose="020B0604020202020204" pitchFamily="34" charset="0"/>
                        </a:rPr>
                        <a:t>The Writing subsection is profession-specific and requires candidates to enact a roleplay from the healthcare environment</a:t>
                      </a:r>
                    </a:p>
                  </a:txBody>
                  <a:tcPr marL="32432" marR="32432" marT="32432" marB="32432" anchor="ctr">
                    <a:lnL w="9525" cap="flat" cmpd="sng" algn="ctr">
                      <a:solidFill>
                        <a:srgbClr val="D8D8D8"/>
                      </a:solidFill>
                      <a:prstDash val="solid"/>
                      <a:round/>
                      <a:headEnd type="none" w="med" len="med"/>
                      <a:tailEnd type="none" w="med" len="med"/>
                    </a:lnL>
                    <a:lnR w="9525" cap="flat" cmpd="sng" algn="ctr">
                      <a:solidFill>
                        <a:srgbClr val="D8D8D8"/>
                      </a:solidFill>
                      <a:prstDash val="solid"/>
                      <a:round/>
                      <a:headEnd type="none" w="med" len="med"/>
                      <a:tailEnd type="none" w="med" len="med"/>
                    </a:lnR>
                    <a:lnT w="9525" cap="flat" cmpd="sng" algn="ctr">
                      <a:solidFill>
                        <a:srgbClr val="D8D8D8"/>
                      </a:solidFill>
                      <a:prstDash val="solid"/>
                      <a:round/>
                      <a:headEnd type="none" w="med" len="med"/>
                      <a:tailEnd type="none" w="med" len="med"/>
                    </a:lnT>
                    <a:lnB w="9525" cap="flat" cmpd="sng" algn="ctr">
                      <a:solidFill>
                        <a:srgbClr val="D8D8D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5" name="Rectangle 1"/>
          <p:cNvSpPr>
            <a:spLocks noChangeArrowheads="1"/>
          </p:cNvSpPr>
          <p:nvPr/>
        </p:nvSpPr>
        <p:spPr bwMode="auto">
          <a:xfrm>
            <a:off x="0" y="0"/>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000000"/>
                </a:solidFill>
                <a:effectLst/>
                <a:latin typeface="Arial" panose="020B0604020202020204" pitchFamily="34" charset="0"/>
                <a:cs typeface="Arial" panose="020B0604020202020204" pitchFamily="34" charset="0"/>
              </a:rPr>
              <a:t>OET Paper Pattern 2023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00000"/>
                </a:solidFill>
                <a:effectLst/>
                <a:latin typeface="Arial" panose="020B0604020202020204" pitchFamily="34" charset="0"/>
                <a:cs typeface="Arial" panose="020B0604020202020204" pitchFamily="34" charset="0"/>
              </a:rPr>
              <a:t>Below is the OET exam pattern in detail.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98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required mark </a:t>
            </a:r>
          </a:p>
        </p:txBody>
      </p:sp>
      <p:sp>
        <p:nvSpPr>
          <p:cNvPr id="3" name="Content Placeholder 2"/>
          <p:cNvSpPr>
            <a:spLocks noGrp="1"/>
          </p:cNvSpPr>
          <p:nvPr>
            <p:ph idx="1"/>
          </p:nvPr>
        </p:nvSpPr>
        <p:spPr/>
        <p:txBody>
          <a:bodyPr/>
          <a:lstStyle/>
          <a:p>
            <a:r>
              <a:rPr lang="en-US" dirty="0"/>
              <a:t>For the medical field all the three listening , reading , writing and speaking results must meet the required mark in the country or the facility that they want to proceed their work or education</a:t>
            </a:r>
          </a:p>
          <a:p>
            <a:r>
              <a:rPr lang="en-US" dirty="0"/>
              <a:t>In the next pages are the list of where the OET exam are accepted therefor you should and search for the specific institute the you are planning to apply for </a:t>
            </a:r>
          </a:p>
          <a:p>
            <a:endParaRPr lang="en-US" dirty="0"/>
          </a:p>
          <a:p>
            <a:endParaRPr lang="en-US" dirty="0"/>
          </a:p>
        </p:txBody>
      </p:sp>
    </p:spTree>
    <p:extLst>
      <p:ext uri="{BB962C8B-B14F-4D97-AF65-F5344CB8AC3E}">
        <p14:creationId xmlns:p14="http://schemas.microsoft.com/office/powerpoint/2010/main" val="3274776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868</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vt:lpstr>
      <vt:lpstr>Calibri</vt:lpstr>
      <vt:lpstr>Calibri Light</vt:lpstr>
      <vt:lpstr>Office Theme</vt:lpstr>
      <vt:lpstr>Occupational English Test</vt:lpstr>
      <vt:lpstr>What is the OET </vt:lpstr>
      <vt:lpstr>PowerPoint Presentation</vt:lpstr>
      <vt:lpstr>PowerPoint Presentation</vt:lpstr>
      <vt:lpstr>PowerPoint Presentation</vt:lpstr>
      <vt:lpstr>Who can take the exam</vt:lpstr>
      <vt:lpstr>PowerPoint Presentation</vt:lpstr>
      <vt:lpstr>PowerPoint Presentation</vt:lpstr>
      <vt:lpstr>The required mark </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Occupational English Test</dc:title>
  <dc:creator>Microsoft account</dc:creator>
  <cp:lastModifiedBy>ahmad almakableh</cp:lastModifiedBy>
  <cp:revision>6</cp:revision>
  <dcterms:created xsi:type="dcterms:W3CDTF">2023-01-06T12:45:41Z</dcterms:created>
  <dcterms:modified xsi:type="dcterms:W3CDTF">2025-01-06T18:25:12Z</dcterms:modified>
</cp:coreProperties>
</file>